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71"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59" r:id="rId24"/>
    <p:sldId id="258" r:id="rId25"/>
    <p:sldId id="270" r:id="rId26"/>
    <p:sldId id="257" r:id="rId27"/>
    <p:sldId id="268" r:id="rId28"/>
    <p:sldId id="260" r:id="rId29"/>
    <p:sldId id="261" r:id="rId30"/>
    <p:sldId id="256" r:id="rId31"/>
    <p:sldId id="265" r:id="rId32"/>
    <p:sldId id="266" r:id="rId33"/>
    <p:sldId id="267" r:id="rId34"/>
    <p:sldId id="269" r:id="rId35"/>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1" d="100"/>
          <a:sy n="61" d="100"/>
        </p:scale>
        <p:origin x="-84" y="-2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9DC53D-0973-41AD-93B8-EFD98BC479BE}" type="datetimeFigureOut">
              <a:rPr lang="el-GR" smtClean="0"/>
              <a:t>11/2/2013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422A5A-59B6-4940-8F87-62E328601F90}"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A6D19600-53CC-4349-B5A0-11684329B80C}" type="slidenum">
              <a:rPr lang="el-GR" smtClean="0"/>
              <a:pPr>
                <a:defRPr/>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A6D19600-53CC-4349-B5A0-11684329B80C}" type="slidenum">
              <a:rPr lang="el-GR" smtClean="0"/>
              <a:pPr>
                <a:defRPr/>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0ED0C35A-57EF-4D5A-A4CB-C98453B85FA2}" type="slidenum">
              <a:rPr lang="el-GR" smtClean="0"/>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0ED0C35A-57EF-4D5A-A4CB-C98453B85FA2}" type="slidenum">
              <a:rPr lang="el-GR" smtClean="0"/>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0ED0C35A-57EF-4D5A-A4CB-C98453B85FA2}" type="slidenum">
              <a:rPr lang="el-GR" smtClean="0"/>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0ED0C35A-57EF-4D5A-A4CB-C98453B85FA2}" type="slidenum">
              <a:rPr lang="el-GR" smtClean="0"/>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0ED0C35A-57EF-4D5A-A4CB-C98453B85FA2}" type="slidenum">
              <a:rPr lang="el-GR" smtClean="0"/>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0ED0C35A-57EF-4D5A-A4CB-C98453B85FA2}" type="slidenum">
              <a:rPr lang="el-GR" smtClean="0"/>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0ED0C35A-57EF-4D5A-A4CB-C98453B85FA2}" type="slidenum">
              <a:rPr lang="el-GR" smtClean="0"/>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0ED0C35A-57EF-4D5A-A4CB-C98453B85FA2}" type="slidenum">
              <a:rPr lang="el-GR" smtClean="0"/>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0ED0C35A-57EF-4D5A-A4CB-C98453B85FA2}" type="slidenum">
              <a:rPr lang="el-GR" smtClean="0"/>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5362" name="2 - Θέση σημειώσεων"/>
          <p:cNvSpPr>
            <a:spLocks noGrp="1"/>
          </p:cNvSpPr>
          <p:nvPr>
            <p:ph type="body" idx="1"/>
          </p:nvPr>
        </p:nvSpPr>
        <p:spPr bwMode="auto">
          <a:noFill/>
        </p:spPr>
        <p:txBody>
          <a:bodyPr/>
          <a:lstStyle/>
          <a:p>
            <a:pPr>
              <a:spcBef>
                <a:spcPct val="0"/>
              </a:spcBef>
            </a:pPr>
            <a:endParaRPr lang="el-GR" smtClean="0"/>
          </a:p>
        </p:txBody>
      </p:sp>
      <p:sp>
        <p:nvSpPr>
          <p:cNvPr id="15363"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3A73F0-E9E1-441F-9A81-DB4442BA5340}" type="slidenum">
              <a:rPr lang="el-GR">
                <a:cs typeface="Arial" charset="0"/>
              </a:rPr>
              <a:pPr fontAlgn="base">
                <a:spcBef>
                  <a:spcPct val="0"/>
                </a:spcBef>
                <a:spcAft>
                  <a:spcPct val="0"/>
                </a:spcAft>
                <a:defRPr/>
              </a:pPr>
              <a:t>2</a:t>
            </a:fld>
            <a:endParaRPr lang="el-GR">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0ED0C35A-57EF-4D5A-A4CB-C98453B85FA2}" type="slidenum">
              <a:rPr lang="el-GR" smtClean="0"/>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0ED0C35A-57EF-4D5A-A4CB-C98453B85FA2}" type="slidenum">
              <a:rPr lang="el-GR" smtClean="0"/>
              <a:t>21</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0ED0C35A-57EF-4D5A-A4CB-C98453B85FA2}" type="slidenum">
              <a:rPr lang="el-GR" smtClean="0"/>
              <a:t>22</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2422A5A-59B6-4940-8F87-62E328601F90}" type="slidenum">
              <a:rPr lang="el-GR" smtClean="0"/>
              <a:t>23</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2422A5A-59B6-4940-8F87-62E328601F90}" type="slidenum">
              <a:rPr lang="el-GR" smtClean="0"/>
              <a:t>24</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2422A5A-59B6-4940-8F87-62E328601F90}" type="slidenum">
              <a:rPr lang="el-GR" smtClean="0"/>
              <a:t>25</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2422A5A-59B6-4940-8F87-62E328601F90}" type="slidenum">
              <a:rPr lang="el-GR" smtClean="0"/>
              <a:t>26</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2422A5A-59B6-4940-8F87-62E328601F90}" type="slidenum">
              <a:rPr lang="el-GR" smtClean="0"/>
              <a:t>27</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2422A5A-59B6-4940-8F87-62E328601F90}" type="slidenum">
              <a:rPr lang="el-GR" smtClean="0"/>
              <a:t>28</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2422A5A-59B6-4940-8F87-62E328601F90}" type="slidenum">
              <a:rPr lang="el-GR" smtClean="0"/>
              <a:t>29</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A6D19600-53CC-4349-B5A0-11684329B80C}" type="slidenum">
              <a:rPr lang="el-GR" smtClean="0"/>
              <a:pPr>
                <a:defRPr/>
              </a:pPr>
              <a:t>3</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2422A5A-59B6-4940-8F87-62E328601F90}" type="slidenum">
              <a:rPr lang="el-GR" smtClean="0"/>
              <a:t>30</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2422A5A-59B6-4940-8F87-62E328601F90}" type="slidenum">
              <a:rPr lang="el-GR" smtClean="0"/>
              <a:t>31</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2422A5A-59B6-4940-8F87-62E328601F90}" type="slidenum">
              <a:rPr lang="el-GR" smtClean="0"/>
              <a:t>32</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2422A5A-59B6-4940-8F87-62E328601F90}" type="slidenum">
              <a:rPr lang="el-GR" smtClean="0"/>
              <a:t>33</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2422A5A-59B6-4940-8F87-62E328601F90}" type="slidenum">
              <a:rPr lang="el-GR" smtClean="0"/>
              <a:t>34</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A6D19600-53CC-4349-B5A0-11684329B80C}" type="slidenum">
              <a:rPr lang="el-GR" smtClean="0"/>
              <a:pPr>
                <a:defRPr/>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A6D19600-53CC-4349-B5A0-11684329B80C}" type="slidenum">
              <a:rPr lang="el-GR" smtClean="0"/>
              <a:pPr>
                <a:defRPr/>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A6D19600-53CC-4349-B5A0-11684329B80C}" type="slidenum">
              <a:rPr lang="el-GR" smtClean="0"/>
              <a:pPr>
                <a:defRPr/>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A6D19600-53CC-4349-B5A0-11684329B80C}" type="slidenum">
              <a:rPr lang="el-GR" smtClean="0"/>
              <a:pPr>
                <a:defRPr/>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A6D19600-53CC-4349-B5A0-11684329B80C}" type="slidenum">
              <a:rPr lang="el-GR" smtClean="0"/>
              <a:pPr>
                <a:defRPr/>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A6D19600-53CC-4349-B5A0-11684329B80C}" type="slidenum">
              <a:rPr lang="el-GR" smtClean="0"/>
              <a:pPr>
                <a:defRPr/>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9399D3D3-6E7C-4BC1-925D-28E1B034F574}" type="datetimeFigureOut">
              <a:rPr lang="el-GR"/>
              <a:pPr>
                <a:defRPr/>
              </a:pPr>
              <a:t>11/2/2013</a:t>
            </a:fld>
            <a:endParaRPr lang="el-GR" dirty="0"/>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1E1EF4C1-ED1C-4495-9505-E23AB3637BBC}" type="slidenum">
              <a:rPr lang="el-GR"/>
              <a:pPr>
                <a:defRPr/>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3F8F1C50-B8F3-414A-AF9A-F34E934B46FA}" type="datetimeFigureOut">
              <a:rPr lang="el-GR"/>
              <a:pPr>
                <a:defRPr/>
              </a:pPr>
              <a:t>11/2/2013</a:t>
            </a:fld>
            <a:endParaRPr lang="el-GR" dirty="0"/>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08984084-3A7E-4656-A902-FECA43C8910D}" type="slidenum">
              <a:rPr lang="el-GR"/>
              <a:pPr>
                <a:defRPr/>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C0ED0136-BC6E-42E0-BF53-D4B015A40D4B}" type="datetimeFigureOut">
              <a:rPr lang="el-GR"/>
              <a:pPr>
                <a:defRPr/>
              </a:pPr>
              <a:t>11/2/2013</a:t>
            </a:fld>
            <a:endParaRPr lang="el-GR" dirty="0"/>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D0DC97D-8D56-433A-BD91-19679C1FF066}"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B7B44C5B-02CE-45F3-B54D-A98021A7249E}" type="datetimeFigureOut">
              <a:rPr lang="el-GR"/>
              <a:pPr>
                <a:defRPr/>
              </a:pPr>
              <a:t>11/2/2013</a:t>
            </a:fld>
            <a:endParaRPr lang="el-GR" dirty="0"/>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943801E3-DBDC-42FC-A021-27FEAC7201D9}" type="slidenum">
              <a:rPr lang="el-GR"/>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63F5623B-51E7-4D53-B0D1-DD213E543F5D}" type="datetimeFigureOut">
              <a:rPr lang="el-GR"/>
              <a:pPr>
                <a:defRPr/>
              </a:pPr>
              <a:t>11/2/2013</a:t>
            </a:fld>
            <a:endParaRPr lang="el-GR" dirty="0"/>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B27A88EB-D402-49E9-9A4A-0EBEA2313011}" type="slidenum">
              <a:rPr lang="el-GR"/>
              <a:pPr>
                <a:defRPr/>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B2CB5C0D-D537-4338-BE01-BEBCA4DAF364}" type="datetimeFigureOut">
              <a:rPr lang="el-GR"/>
              <a:pPr>
                <a:defRPr/>
              </a:pPr>
              <a:t>11/2/2013</a:t>
            </a:fld>
            <a:endParaRPr lang="el-GR" dirty="0"/>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05863028-3BD1-4E4B-B688-5B5BE18D0A56}" type="slidenum">
              <a:rPr lang="el-GR"/>
              <a:pPr>
                <a:defRPr/>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7CE79881-41A0-44B1-A5B9-8A37BBE3A472}" type="datetimeFigureOut">
              <a:rPr lang="el-GR"/>
              <a:pPr>
                <a:defRPr/>
              </a:pPr>
              <a:t>11/2/2013</a:t>
            </a:fld>
            <a:endParaRPr lang="el-GR" dirty="0"/>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66D94475-434D-4E36-BFF8-6AED94F27884}" type="slidenum">
              <a:rPr lang="el-GR"/>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3A9A55CA-C0D2-4ADC-8435-4B882627E80F}" type="datetimeFigureOut">
              <a:rPr lang="el-GR"/>
              <a:pPr>
                <a:defRPr/>
              </a:pPr>
              <a:t>11/2/2013</a:t>
            </a:fld>
            <a:endParaRPr lang="el-GR" dirty="0"/>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A78959C3-4D42-4F3C-B739-785499431EF8}" type="slidenum">
              <a:rPr lang="el-GR"/>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5C052811-D4BD-4991-8434-34FB9AE83A69}" type="datetimeFigureOut">
              <a:rPr lang="el-GR"/>
              <a:pPr>
                <a:defRPr/>
              </a:pPr>
              <a:t>11/2/2013</a:t>
            </a:fld>
            <a:endParaRPr lang="el-GR" dirty="0"/>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2569E3F0-DB79-4EE7-BB14-EB32996BCA7C}"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30634E8A-F994-4000-B39E-2F933F1DF841}" type="datetimeFigureOut">
              <a:rPr lang="el-GR"/>
              <a:pPr>
                <a:defRPr/>
              </a:pPr>
              <a:t>11/2/2013</a:t>
            </a:fld>
            <a:endParaRPr lang="el-GR" dirty="0"/>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E21530AD-2959-49A5-A933-E001635453D6}" type="slidenum">
              <a:rPr lang="el-GR"/>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937CD49F-D505-4A73-AFD7-0007CE5D1F17}" type="datetimeFigureOut">
              <a:rPr lang="el-GR"/>
              <a:pPr>
                <a:defRPr/>
              </a:pPr>
              <a:t>11/2/2013</a:t>
            </a:fld>
            <a:endParaRPr lang="el-GR" dirty="0"/>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68AEFC36-BD87-40D0-98CB-91DA6A751657}" type="slidenum">
              <a:rPr lang="el-GR"/>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33E531D-1817-4C52-BCAB-1ED109C9B157}" type="datetimeFigureOut">
              <a:rPr lang="el-GR"/>
              <a:pPr>
                <a:defRPr/>
              </a:pPr>
              <a:t>11/2/2013</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A4A59D8-88FB-4B0C-B1D0-1ACD8F94313D}"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C:\Users\Vassoula\Desktop\Εικόνα1.jpg"/>
          <p:cNvPicPr>
            <a:picLocks noChangeAspect="1" noChangeArrowheads="1"/>
          </p:cNvPicPr>
          <p:nvPr/>
        </p:nvPicPr>
        <p:blipFill>
          <a:blip r:embed="rId3"/>
          <a:srcRect/>
          <a:stretch>
            <a:fillRect/>
          </a:stretch>
        </p:blipFill>
        <p:spPr bwMode="auto">
          <a:xfrm>
            <a:off x="-95251" y="0"/>
            <a:ext cx="9239251" cy="6929438"/>
          </a:xfrm>
          <a:prstGeom prst="rect">
            <a:avLst/>
          </a:prstGeom>
          <a:noFill/>
        </p:spPr>
      </p:pic>
      <p:sp>
        <p:nvSpPr>
          <p:cNvPr id="31748" name="Rectangle 4"/>
          <p:cNvSpPr>
            <a:spLocks noGrp="1" noChangeArrowheads="1"/>
          </p:cNvSpPr>
          <p:nvPr>
            <p:ph type="ctrTitle"/>
          </p:nvPr>
        </p:nvSpPr>
        <p:spPr/>
        <p:txBody>
          <a:bodyPr/>
          <a:lstStyle/>
          <a:p>
            <a:r>
              <a:rPr lang="el-GR" sz="4800" b="1" i="1"/>
              <a:t>“Ταξίδι με καράβι την τέχνη από τη Μεσόγειο ως τον Ευφράτη”</a:t>
            </a:r>
            <a:endParaRPr lang="el-GR" sz="4800"/>
          </a:p>
        </p:txBody>
      </p:sp>
      <p:sp>
        <p:nvSpPr>
          <p:cNvPr id="31749" name="Rectangle 5"/>
          <p:cNvSpPr>
            <a:spLocks noGrp="1" noChangeArrowheads="1"/>
          </p:cNvSpPr>
          <p:nvPr>
            <p:ph type="subTitle" idx="1"/>
          </p:nvPr>
        </p:nvSpPr>
        <p:spPr/>
        <p:txBody>
          <a:bodyPr/>
          <a:lstStyle/>
          <a:p>
            <a:pPr>
              <a:lnSpc>
                <a:spcPct val="90000"/>
              </a:lnSpc>
            </a:pPr>
            <a:endParaRPr lang="el-GR"/>
          </a:p>
          <a:p>
            <a:pPr>
              <a:lnSpc>
                <a:spcPct val="90000"/>
              </a:lnSpc>
            </a:pPr>
            <a:endParaRPr lang="el-GR" sz="2400" b="1"/>
          </a:p>
          <a:p>
            <a:pPr>
              <a:lnSpc>
                <a:spcPct val="90000"/>
              </a:lnSpc>
            </a:pPr>
            <a:r>
              <a:rPr lang="el-GR" sz="2400" b="1"/>
              <a:t>ΕΡΕΥΝΗΤΙΚΗ ΕΡΓΑΣΙΑ Α΄ ΤΑΞΗ ΓΕΝΙΚΟΥ ΛΥΚΕΙΟΥ ΚΡΕΣΤΕΝΩΝ</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fade">
                                      <p:cBhvr>
                                        <p:cTn id="7" dur="2000"/>
                                        <p:tgtEl>
                                          <p:spTgt spid="317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9">
                                            <p:txEl>
                                              <p:pRg st="2" end="2"/>
                                            </p:txEl>
                                          </p:spTgt>
                                        </p:tgtEl>
                                        <p:attrNameLst>
                                          <p:attrName>style.visibility</p:attrName>
                                        </p:attrNameLst>
                                      </p:cBhvr>
                                      <p:to>
                                        <p:strVal val="visible"/>
                                      </p:to>
                                    </p:set>
                                    <p:animEffect transition="in" filter="fade">
                                      <p:cBhvr>
                                        <p:cTn id="12" dur="2000"/>
                                        <p:tgtEl>
                                          <p:spTgt spid="317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49"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1 - Τίτλος"/>
          <p:cNvSpPr>
            <a:spLocks noGrp="1"/>
          </p:cNvSpPr>
          <p:nvPr>
            <p:ph type="title" idx="4294967295"/>
          </p:nvPr>
        </p:nvSpPr>
        <p:spPr/>
        <p:txBody>
          <a:bodyPr/>
          <a:lstStyle/>
          <a:p>
            <a:pPr eaLnBrk="1" hangingPunct="1"/>
            <a:r>
              <a:rPr lang="el-GR"/>
              <a:t>Επίλογος</a:t>
            </a:r>
          </a:p>
        </p:txBody>
      </p:sp>
      <p:sp>
        <p:nvSpPr>
          <p:cNvPr id="21506" name="2 - Θέση περιεχομένου"/>
          <p:cNvSpPr>
            <a:spLocks noGrp="1"/>
          </p:cNvSpPr>
          <p:nvPr>
            <p:ph idx="4294967295"/>
          </p:nvPr>
        </p:nvSpPr>
        <p:spPr/>
        <p:txBody>
          <a:bodyPr/>
          <a:lstStyle/>
          <a:p>
            <a:pPr eaLnBrk="1" hangingPunct="1"/>
            <a:r>
              <a:rPr lang="el-GR"/>
              <a:t>Η εύρεση πληροφοριών για την Αρχαία Αίγυπτο ήταν πολύ ενδιαφέρον θέμα. Μάθαμε για την τέχνη, τον πολιτισμό και την ιστορία της Αιγύπτου και εμπλουτίσαμε περισσότερο τις γνώσεις μας για μία από τις πιο ιστορικές χώρες του κόσμου.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5"/>
                                        </p:tgtEl>
                                        <p:attrNameLst>
                                          <p:attrName>style.visibility</p:attrName>
                                        </p:attrNameLst>
                                      </p:cBhvr>
                                      <p:to>
                                        <p:strVal val="visible"/>
                                      </p:to>
                                    </p:set>
                                    <p:animEffect transition="in" filter="fade">
                                      <p:cBhvr>
                                        <p:cTn id="7" dur="2000"/>
                                        <p:tgtEl>
                                          <p:spTgt spid="21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1 - Τίτλος"/>
          <p:cNvSpPr>
            <a:spLocks noGrp="1"/>
          </p:cNvSpPr>
          <p:nvPr>
            <p:ph type="ctrTitle" idx="4294967295"/>
          </p:nvPr>
        </p:nvSpPr>
        <p:spPr>
          <a:xfrm>
            <a:off x="611188" y="981075"/>
            <a:ext cx="7772400" cy="1314450"/>
          </a:xfrm>
        </p:spPr>
        <p:txBody>
          <a:bodyPr>
            <a:normAutofit/>
          </a:bodyPr>
          <a:lstStyle/>
          <a:p>
            <a:r>
              <a:rPr lang="el-GR" sz="4000" b="1"/>
              <a:t>Η ΤΕΧΝΗ ΚΑΙ ΟΙ ΛΑΟΙ ΤΗΣ ΜΕΣΟΠΟΤΑΜΙΑΣ</a:t>
            </a:r>
          </a:p>
        </p:txBody>
      </p:sp>
      <p:sp>
        <p:nvSpPr>
          <p:cNvPr id="13314" name="2 - Υπότιτλος"/>
          <p:cNvSpPr>
            <a:spLocks noGrp="1"/>
          </p:cNvSpPr>
          <p:nvPr>
            <p:ph type="subTitle" idx="4294967295"/>
          </p:nvPr>
        </p:nvSpPr>
        <p:spPr>
          <a:xfrm>
            <a:off x="1371600" y="2565400"/>
            <a:ext cx="6400800" cy="4176713"/>
          </a:xfrm>
        </p:spPr>
        <p:txBody>
          <a:bodyPr/>
          <a:lstStyle/>
          <a:p>
            <a:pPr marL="457200" indent="-457200"/>
            <a:r>
              <a:rPr lang="el-GR" i="1">
                <a:effectLst>
                  <a:outerShdw blurRad="38100" dist="38100" dir="2700000" algn="tl">
                    <a:srgbClr val="C0C0C0"/>
                  </a:outerShdw>
                </a:effectLst>
              </a:rPr>
              <a:t>Ασσύριοι</a:t>
            </a:r>
            <a:endParaRPr lang="en-US" i="1">
              <a:effectLst>
                <a:outerShdw blurRad="38100" dist="38100" dir="2700000" algn="tl">
                  <a:srgbClr val="C0C0C0"/>
                </a:outerShdw>
              </a:effectLst>
            </a:endParaRPr>
          </a:p>
          <a:p>
            <a:pPr marL="457200" indent="-457200"/>
            <a:endParaRPr lang="el-GR" i="1"/>
          </a:p>
          <a:p>
            <a:pPr marL="457200" indent="-457200"/>
            <a:r>
              <a:rPr lang="el-GR" i="1">
                <a:effectLst>
                  <a:outerShdw blurRad="38100" dist="38100" dir="2700000" algn="tl">
                    <a:srgbClr val="C0C0C0"/>
                  </a:outerShdw>
                </a:effectLst>
              </a:rPr>
              <a:t>Βαβυλώνιοι</a:t>
            </a:r>
            <a:endParaRPr lang="en-US" i="1">
              <a:effectLst>
                <a:outerShdw blurRad="38100" dist="38100" dir="2700000" algn="tl">
                  <a:srgbClr val="C0C0C0"/>
                </a:outerShdw>
              </a:effectLst>
            </a:endParaRPr>
          </a:p>
          <a:p>
            <a:pPr marL="457200" indent="-457200"/>
            <a:endParaRPr lang="el-GR" i="1">
              <a:effectLst>
                <a:outerShdw blurRad="38100" dist="38100" dir="2700000" algn="tl">
                  <a:srgbClr val="C0C0C0"/>
                </a:outerShdw>
              </a:effectLst>
            </a:endParaRPr>
          </a:p>
          <a:p>
            <a:pPr marL="457200" indent="-457200"/>
            <a:r>
              <a:rPr lang="el-GR" i="1">
                <a:effectLst>
                  <a:outerShdw blurRad="38100" dist="38100" dir="2700000" algn="tl">
                    <a:srgbClr val="C0C0C0"/>
                  </a:outerShdw>
                </a:effectLst>
              </a:rPr>
              <a:t>Σουμέριοι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4">
                                            <p:txEl>
                                              <p:pRg st="0" end="0"/>
                                            </p:txEl>
                                          </p:spTgt>
                                        </p:tgtEl>
                                        <p:attrNameLst>
                                          <p:attrName>style.visibility</p:attrName>
                                        </p:attrNameLst>
                                      </p:cBhvr>
                                      <p:to>
                                        <p:strVal val="visible"/>
                                      </p:to>
                                    </p:set>
                                    <p:animEffect transition="in" filter="fade">
                                      <p:cBhvr>
                                        <p:cTn id="12" dur="2000"/>
                                        <p:tgtEl>
                                          <p:spTgt spid="133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4">
                                            <p:txEl>
                                              <p:pRg st="2" end="2"/>
                                            </p:txEl>
                                          </p:spTgt>
                                        </p:tgtEl>
                                        <p:attrNameLst>
                                          <p:attrName>style.visibility</p:attrName>
                                        </p:attrNameLst>
                                      </p:cBhvr>
                                      <p:to>
                                        <p:strVal val="visible"/>
                                      </p:to>
                                    </p:set>
                                    <p:animEffect transition="in" filter="fade">
                                      <p:cBhvr>
                                        <p:cTn id="17" dur="2000"/>
                                        <p:tgtEl>
                                          <p:spTgt spid="133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14">
                                            <p:txEl>
                                              <p:pRg st="4" end="4"/>
                                            </p:txEl>
                                          </p:spTgt>
                                        </p:tgtEl>
                                        <p:attrNameLst>
                                          <p:attrName>style.visibility</p:attrName>
                                        </p:attrNameLst>
                                      </p:cBhvr>
                                      <p:to>
                                        <p:strVal val="visible"/>
                                      </p:to>
                                    </p:set>
                                    <p:animEffect transition="in" filter="fade">
                                      <p:cBhvr>
                                        <p:cTn id="22" dur="2000"/>
                                        <p:tgtEl>
                                          <p:spTgt spid="133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314"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1 - Τίτλος"/>
          <p:cNvSpPr>
            <a:spLocks noGrp="1"/>
          </p:cNvSpPr>
          <p:nvPr>
            <p:ph type="title" idx="4294967295"/>
          </p:nvPr>
        </p:nvSpPr>
        <p:spPr/>
        <p:txBody>
          <a:bodyPr/>
          <a:lstStyle/>
          <a:p>
            <a:r>
              <a:rPr lang="el-GR"/>
              <a:t>Οι Ασσύριοι και ο πολιτισμός τους</a:t>
            </a:r>
          </a:p>
        </p:txBody>
      </p:sp>
      <p:sp>
        <p:nvSpPr>
          <p:cNvPr id="3" name="2 - Θέση περιεχομένου"/>
          <p:cNvSpPr>
            <a:spLocks noGrp="1"/>
          </p:cNvSpPr>
          <p:nvPr>
            <p:ph idx="4294967295"/>
          </p:nvPr>
        </p:nvSpPr>
        <p:spPr/>
        <p:txBody>
          <a:bodyPr>
            <a:normAutofit/>
          </a:bodyPr>
          <a:lstStyle/>
          <a:p>
            <a:pPr>
              <a:lnSpc>
                <a:spcPct val="80000"/>
              </a:lnSpc>
            </a:pPr>
            <a:endParaRPr lang="en-US" sz="3000" b="1"/>
          </a:p>
          <a:p>
            <a:pPr>
              <a:lnSpc>
                <a:spcPct val="80000"/>
              </a:lnSpc>
            </a:pPr>
            <a:r>
              <a:rPr lang="el-GR" sz="3000" b="1"/>
              <a:t>Θρησκεία</a:t>
            </a:r>
            <a:r>
              <a:rPr lang="el-GR" sz="3000"/>
              <a:t>:</a:t>
            </a:r>
            <a:r>
              <a:rPr lang="en-US" sz="3000"/>
              <a:t> </a:t>
            </a:r>
            <a:r>
              <a:rPr lang="el-GR" sz="3000"/>
              <a:t>Κύριοι θεοί ήταν ο Ασσούρ και η Ιστάρ.</a:t>
            </a:r>
            <a:endParaRPr lang="en-US" sz="3000"/>
          </a:p>
          <a:p>
            <a:pPr>
              <a:lnSpc>
                <a:spcPct val="80000"/>
              </a:lnSpc>
            </a:pPr>
            <a:endParaRPr lang="el-GR" sz="3000"/>
          </a:p>
          <a:p>
            <a:pPr>
              <a:lnSpc>
                <a:spcPct val="80000"/>
              </a:lnSpc>
            </a:pPr>
            <a:r>
              <a:rPr lang="el-GR" sz="3000" b="1"/>
              <a:t>Τέχνη</a:t>
            </a:r>
            <a:r>
              <a:rPr lang="en-US" sz="3000"/>
              <a:t>:</a:t>
            </a:r>
            <a:r>
              <a:rPr lang="el-GR" sz="3000"/>
              <a:t> Πολυέξοδα και μεγάλα παλάτια, με ανάγλυφες παραστάσεις από κυνήγια και πολεμικές νίκες. Μπροστά στις πύλες των ανακτόρων σε ρόλο φύλακα, υπήρχαν </a:t>
            </a:r>
            <a:r>
              <a:rPr lang="el-GR" sz="3000" b="1" i="1"/>
              <a:t>γλυπτοί ορθοστάτες</a:t>
            </a:r>
            <a:r>
              <a:rPr lang="el-GR" sz="3000"/>
              <a:t>, με λέοντες ή φτερωτούς ταύρους με ανθρώπινο κεφάλι.</a:t>
            </a:r>
            <a:endParaRPr lang="en-US" sz="3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dissolve">
                                      <p:cBhvr>
                                        <p:cTn id="7" dur="5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a:xfrm>
            <a:off x="457200" y="273050"/>
            <a:ext cx="3008313" cy="1162050"/>
          </a:xfrm>
        </p:spPr>
        <p:txBody>
          <a:bodyPr anchor="b"/>
          <a:lstStyle/>
          <a:p>
            <a:pPr algn="l"/>
            <a:r>
              <a:rPr lang="el-GR" sz="2800" b="1"/>
              <a:t>ΤΑ ΑΝΑΚΤΟΡΑ ΤΩΝ ΒΑΣΙΛΕΩΝ</a:t>
            </a:r>
          </a:p>
        </p:txBody>
      </p:sp>
      <p:sp>
        <p:nvSpPr>
          <p:cNvPr id="16386" name="Text Placeholder 3"/>
          <p:cNvSpPr>
            <a:spLocks noGrp="1"/>
          </p:cNvSpPr>
          <p:nvPr>
            <p:ph type="body" sz="half" idx="4294967295"/>
          </p:nvPr>
        </p:nvSpPr>
        <p:spPr>
          <a:xfrm>
            <a:off x="457200" y="1435100"/>
            <a:ext cx="3008313" cy="4691063"/>
          </a:xfrm>
        </p:spPr>
        <p:txBody>
          <a:bodyPr/>
          <a:lstStyle/>
          <a:p>
            <a:pPr marL="0" indent="0">
              <a:lnSpc>
                <a:spcPct val="90000"/>
              </a:lnSpc>
            </a:pPr>
            <a:r>
              <a:rPr lang="el-GR" sz="2400"/>
              <a:t>Τα αρχιτεκτονικά συγκροτήματα σχετίζονταν με την μεγάλη δύναμη των ασσύριων βασιλέων.</a:t>
            </a:r>
          </a:p>
          <a:p>
            <a:pPr marL="0" indent="0">
              <a:lnSpc>
                <a:spcPct val="90000"/>
              </a:lnSpc>
            </a:pPr>
            <a:endParaRPr lang="el-GR" sz="2400"/>
          </a:p>
          <a:p>
            <a:pPr marL="0" indent="0">
              <a:lnSpc>
                <a:spcPct val="90000"/>
              </a:lnSpc>
            </a:pPr>
            <a:r>
              <a:rPr lang="el-GR" sz="2400"/>
              <a:t> Επιθυμία κάθε βασιλιά ήταν να ξεπεράσει τους προκατόχους του στο μέγεθος και την μεγαλοπρέπεια του ανακτόρου του.</a:t>
            </a:r>
          </a:p>
        </p:txBody>
      </p:sp>
      <p:pic>
        <p:nvPicPr>
          <p:cNvPr id="16387" name="Picture 2" descr="C:\Users\γιανησ\Desktop\syria_front.jpg"/>
          <p:cNvPicPr>
            <a:picLocks noGrp="1" noChangeAspect="1" noChangeArrowheads="1"/>
          </p:cNvPicPr>
          <p:nvPr>
            <p:ph idx="4294967295"/>
          </p:nvPr>
        </p:nvPicPr>
        <p:blipFill>
          <a:blip r:embed="rId3"/>
          <a:srcRect/>
          <a:stretch>
            <a:fillRect/>
          </a:stretch>
        </p:blipFill>
        <p:spPr>
          <a:xfrm>
            <a:off x="3492500" y="0"/>
            <a:ext cx="5643563" cy="6858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r>
              <a:rPr lang="el-GR" sz="4000"/>
              <a:t>Οι Βαβυλώνιοι και ο πολιτισμός τους</a:t>
            </a:r>
          </a:p>
        </p:txBody>
      </p:sp>
      <p:sp>
        <p:nvSpPr>
          <p:cNvPr id="17410" name="Content Placeholder 2"/>
          <p:cNvSpPr>
            <a:spLocks noGrp="1"/>
          </p:cNvSpPr>
          <p:nvPr>
            <p:ph idx="4294967295"/>
          </p:nvPr>
        </p:nvSpPr>
        <p:spPr/>
        <p:txBody>
          <a:bodyPr/>
          <a:lstStyle/>
          <a:p>
            <a:pPr>
              <a:lnSpc>
                <a:spcPct val="80000"/>
              </a:lnSpc>
            </a:pPr>
            <a:endParaRPr lang="el-GR" sz="3000" b="1"/>
          </a:p>
          <a:p>
            <a:pPr>
              <a:lnSpc>
                <a:spcPct val="80000"/>
              </a:lnSpc>
            </a:pPr>
            <a:r>
              <a:rPr lang="el-GR" sz="3000" b="1"/>
              <a:t>Ζιγκουράτ</a:t>
            </a:r>
            <a:r>
              <a:rPr lang="en-US" sz="3000" b="1"/>
              <a:t>:</a:t>
            </a:r>
            <a:r>
              <a:rPr lang="en-US" sz="3000"/>
              <a:t> </a:t>
            </a:r>
            <a:r>
              <a:rPr lang="el-GR" sz="3000"/>
              <a:t>Θρησκευτικά κτίρια της Μεσοποταμίας σε βαθμίδες, αποτελούμενα από πολλαπλές πεζούλες με ναό στην κορυφή. Εμπνευσμένος από τα Ζιγκουράτ ήταν ο </a:t>
            </a:r>
            <a:r>
              <a:rPr lang="el-GR" sz="3000" b="1">
                <a:effectLst>
                  <a:outerShdw blurRad="38100" dist="38100" dir="2700000" algn="tl">
                    <a:srgbClr val="C0C0C0"/>
                  </a:outerShdw>
                </a:effectLst>
              </a:rPr>
              <a:t>Πύργος της Βαβέλ</a:t>
            </a:r>
            <a:r>
              <a:rPr lang="el-GR" sz="3000"/>
              <a:t>.</a:t>
            </a:r>
          </a:p>
          <a:p>
            <a:pPr>
              <a:lnSpc>
                <a:spcPct val="80000"/>
              </a:lnSpc>
            </a:pPr>
            <a:endParaRPr lang="el-GR" sz="3000" b="1"/>
          </a:p>
          <a:p>
            <a:r>
              <a:rPr lang="el-GR" b="1"/>
              <a:t>Κρεμαστοί κήποι: </a:t>
            </a:r>
            <a:r>
              <a:rPr lang="el-GR"/>
              <a:t> </a:t>
            </a:r>
            <a:r>
              <a:rPr lang="el-GR" sz="2800"/>
              <a:t>Ένα από τα επτά θαύματα του κόσμου.</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 Τίτλος"/>
          <p:cNvSpPr>
            <a:spLocks noGrp="1"/>
          </p:cNvSpPr>
          <p:nvPr>
            <p:ph type="title" idx="4294967295"/>
          </p:nvPr>
        </p:nvSpPr>
        <p:spPr/>
        <p:txBody>
          <a:bodyPr/>
          <a:lstStyle/>
          <a:p>
            <a:endParaRPr lang="el-GR"/>
          </a:p>
        </p:txBody>
      </p:sp>
      <p:pic>
        <p:nvPicPr>
          <p:cNvPr id="15362" name="Picture 2" descr="E:\Project fuck u aspasia\1159539-Steps-up-the-Ziggurat-0.jpg"/>
          <p:cNvPicPr>
            <a:picLocks noGrp="1" noChangeAspect="1" noChangeArrowheads="1"/>
          </p:cNvPicPr>
          <p:nvPr>
            <p:ph idx="4294967295"/>
          </p:nvPr>
        </p:nvPicPr>
        <p:blipFill>
          <a:blip r:embed="rId3"/>
          <a:srcRect/>
          <a:stretch>
            <a:fillRect/>
          </a:stretch>
        </p:blipFill>
        <p:spPr>
          <a:xfrm>
            <a:off x="0" y="0"/>
            <a:ext cx="4932363" cy="6858000"/>
          </a:xfrm>
        </p:spPr>
      </p:pic>
      <p:pic>
        <p:nvPicPr>
          <p:cNvPr id="15363" name="Picture 3" descr="E:\Project fuck u aspasia\zgrt.jpg"/>
          <p:cNvPicPr>
            <a:picLocks noChangeAspect="1" noChangeArrowheads="1"/>
          </p:cNvPicPr>
          <p:nvPr/>
        </p:nvPicPr>
        <p:blipFill>
          <a:blip r:embed="rId4"/>
          <a:srcRect/>
          <a:stretch>
            <a:fillRect/>
          </a:stretch>
        </p:blipFill>
        <p:spPr bwMode="auto">
          <a:xfrm>
            <a:off x="4932363" y="0"/>
            <a:ext cx="421163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el-GR"/>
          </a:p>
        </p:txBody>
      </p:sp>
      <p:sp>
        <p:nvSpPr>
          <p:cNvPr id="29699" name="Rectangle 3"/>
          <p:cNvSpPr>
            <a:spLocks noGrp="1" noChangeArrowheads="1"/>
          </p:cNvSpPr>
          <p:nvPr>
            <p:ph type="body" idx="1"/>
          </p:nvPr>
        </p:nvSpPr>
        <p:spPr/>
        <p:txBody>
          <a:bodyPr/>
          <a:lstStyle/>
          <a:p>
            <a:r>
              <a:rPr lang="el-GR" b="1"/>
              <a:t>Χαμουραμπί: </a:t>
            </a:r>
            <a:r>
              <a:rPr lang="el-GR" sz="2800"/>
              <a:t>Βασιλιάς της Βαβυλώνας.</a:t>
            </a:r>
            <a:r>
              <a:rPr lang="en-US" sz="2800"/>
              <a:t> </a:t>
            </a:r>
            <a:r>
              <a:rPr lang="el-GR" sz="2800"/>
              <a:t>Στη διάρκεια της βασιλείας του συντάχθηκε ο πρώτος νομοθετικός κώδικας της ιστορίας, γνωστός ως </a:t>
            </a:r>
            <a:r>
              <a:rPr lang="el-GR" sz="2800" i="1">
                <a:effectLst>
                  <a:outerShdw blurRad="38100" dist="38100" dir="2700000" algn="tl">
                    <a:srgbClr val="C0C0C0"/>
                  </a:outerShdw>
                </a:effectLst>
              </a:rPr>
              <a:t>‘κώδικας του Χαμουραμπί’.</a:t>
            </a:r>
          </a:p>
          <a:p>
            <a:endParaRPr lang="el-GR" sz="2800" i="1">
              <a:effectLst>
                <a:outerShdw blurRad="38100" dist="38100" dir="2700000" algn="tl">
                  <a:srgbClr val="C0C0C0"/>
                </a:outerShdw>
              </a:effectLst>
            </a:endParaRPr>
          </a:p>
          <a:p>
            <a:r>
              <a:rPr lang="el-GR" b="1"/>
              <a:t>Η Πύλη της Αστάρτης</a:t>
            </a:r>
            <a:r>
              <a:rPr lang="en-US" b="1"/>
              <a:t>:</a:t>
            </a:r>
            <a:r>
              <a:rPr lang="el-GR" sz="2800"/>
              <a:t>Ένα από τα πιο σημαντικά αριστουργήματα των Βαβυλωνίων.</a:t>
            </a:r>
          </a:p>
          <a:p>
            <a:endParaRPr lang="en-US" b="1"/>
          </a:p>
          <a:p>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p:txBody>
          <a:bodyPr/>
          <a:lstStyle/>
          <a:p>
            <a:endParaRPr lang="el-GR"/>
          </a:p>
        </p:txBody>
      </p:sp>
      <p:pic>
        <p:nvPicPr>
          <p:cNvPr id="18434" name="Picture 2" descr="E:\Project fuck u aspasia\1033850861_df1fcea5ab.jpg"/>
          <p:cNvPicPr>
            <a:picLocks noGrp="1" noChangeAspect="1" noChangeArrowheads="1"/>
          </p:cNvPicPr>
          <p:nvPr>
            <p:ph idx="4294967295"/>
          </p:nvPr>
        </p:nvPicPr>
        <p:blipFill>
          <a:blip r:embed="rId3"/>
          <a:srcRect/>
          <a:stretch>
            <a:fillRect/>
          </a:stretch>
        </p:blipFill>
        <p:spPr>
          <a:xfrm>
            <a:off x="0" y="0"/>
            <a:ext cx="4067175" cy="6858000"/>
          </a:xfrm>
        </p:spPr>
      </p:pic>
      <p:pic>
        <p:nvPicPr>
          <p:cNvPr id="18435" name="Picture 3" descr="E:\Project fuck u aspasia\thumbnail.jpg"/>
          <p:cNvPicPr>
            <a:picLocks noChangeAspect="1" noChangeArrowheads="1"/>
          </p:cNvPicPr>
          <p:nvPr/>
        </p:nvPicPr>
        <p:blipFill>
          <a:blip r:embed="rId4"/>
          <a:srcRect/>
          <a:stretch>
            <a:fillRect/>
          </a:stretch>
        </p:blipFill>
        <p:spPr bwMode="auto">
          <a:xfrm>
            <a:off x="4067175" y="0"/>
            <a:ext cx="50768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Content Placeholder 3" descr="Πύλη της Ιστάρ 2.jpg"/>
          <p:cNvPicPr>
            <a:picLocks noGrp="1" noChangeAspect="1"/>
          </p:cNvPicPr>
          <p:nvPr>
            <p:ph idx="4294967295"/>
          </p:nvPr>
        </p:nvPicPr>
        <p:blipFill>
          <a:blip r:embed="rId3"/>
          <a:srcRect/>
          <a:stretch>
            <a:fillRect/>
          </a:stretch>
        </p:blipFill>
        <p:spPr>
          <a:xfrm>
            <a:off x="0" y="0"/>
            <a:ext cx="9144000" cy="6858000"/>
          </a:xfrm>
        </p:spPr>
      </p:pic>
      <p:sp>
        <p:nvSpPr>
          <p:cNvPr id="22530" name="Title 1"/>
          <p:cNvSpPr>
            <a:spLocks noGrp="1"/>
          </p:cNvSpPr>
          <p:nvPr>
            <p:ph type="title" idx="4294967295"/>
          </p:nvPr>
        </p:nvSpPr>
        <p:spPr>
          <a:xfrm>
            <a:off x="1692275" y="188913"/>
            <a:ext cx="6069013" cy="1143000"/>
          </a:xfrm>
        </p:spPr>
        <p:txBody>
          <a:bodyPr/>
          <a:lstStyle/>
          <a:p>
            <a:r>
              <a:rPr lang="el-GR"/>
              <a:t>Πύλη της Ιστάρ</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r>
              <a:rPr lang="el-GR"/>
              <a:t>Οι Σουμέριοι και ο πολιτισμός τους</a:t>
            </a:r>
          </a:p>
        </p:txBody>
      </p:sp>
      <p:sp>
        <p:nvSpPr>
          <p:cNvPr id="19458" name="Content Placeholder 2"/>
          <p:cNvSpPr>
            <a:spLocks noGrp="1"/>
          </p:cNvSpPr>
          <p:nvPr>
            <p:ph idx="4294967295"/>
          </p:nvPr>
        </p:nvSpPr>
        <p:spPr/>
        <p:txBody>
          <a:bodyPr/>
          <a:lstStyle/>
          <a:p>
            <a:pPr marL="0" indent="0"/>
            <a:r>
              <a:rPr lang="el-GR"/>
              <a:t>Οι πρώτοι κάτοικοι της Μεσοποταμίας ήταν οι Σουμέριοι.</a:t>
            </a:r>
            <a:r>
              <a:rPr lang="en-US"/>
              <a:t> </a:t>
            </a:r>
            <a:endParaRPr lang="el-GR"/>
          </a:p>
          <a:p>
            <a:pPr marL="0" indent="0"/>
            <a:r>
              <a:rPr lang="el-GR"/>
              <a:t>Ανακάλυψαν τη </a:t>
            </a:r>
            <a:r>
              <a:rPr lang="el-GR" b="1"/>
              <a:t>σφηνοειδή γραφή</a:t>
            </a:r>
            <a:r>
              <a:rPr lang="el-GR"/>
              <a:t> που συντέλεσε στην ανάπτυξη του πολιτισμού της περιοχής.</a:t>
            </a:r>
            <a:r>
              <a:rPr lang="en-US"/>
              <a:t> </a:t>
            </a:r>
            <a:endParaRPr lang="el-GR"/>
          </a:p>
          <a:p>
            <a:pPr marL="0" indent="0"/>
            <a:r>
              <a:rPr lang="el-GR"/>
              <a:t>Οι Σουμέριοι ανέπτυξαν και αξιόλογη λογοτεχνία. Το</a:t>
            </a:r>
            <a:r>
              <a:rPr lang="el-GR" b="1"/>
              <a:t> έπος του Γιλγαμές</a:t>
            </a:r>
            <a:r>
              <a:rPr lang="el-GR"/>
              <a:t> είναι το πρώτο σημαντικό ποίημα στην ιστορία της ανθρωπότητας.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dissolve">
                                      <p:cBhvr>
                                        <p:cTn id="7" dur="500"/>
                                        <p:tgtEl>
                                          <p:spTgt spid="1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1 - Τίτλος"/>
          <p:cNvSpPr>
            <a:spLocks noGrp="1"/>
          </p:cNvSpPr>
          <p:nvPr>
            <p:ph type="ctrTitle" idx="4294967295"/>
          </p:nvPr>
        </p:nvSpPr>
        <p:spPr>
          <a:xfrm>
            <a:off x="755650" y="1916113"/>
            <a:ext cx="7772400" cy="1470025"/>
          </a:xfrm>
        </p:spPr>
        <p:txBody>
          <a:bodyPr/>
          <a:lstStyle/>
          <a:p>
            <a:pPr eaLnBrk="1" hangingPunct="1"/>
            <a:r>
              <a:rPr lang="el-GR" sz="4800">
                <a:solidFill>
                  <a:schemeClr val="accent2"/>
                </a:solidFill>
              </a:rPr>
              <a:t>Αρχαία Αίγυπτος</a:t>
            </a:r>
          </a:p>
        </p:txBody>
      </p:sp>
      <p:sp>
        <p:nvSpPr>
          <p:cNvPr id="3" name="2 - Υπότιτλος"/>
          <p:cNvSpPr>
            <a:spLocks noGrp="1"/>
          </p:cNvSpPr>
          <p:nvPr>
            <p:ph type="subTitle" idx="4294967295"/>
          </p:nvPr>
        </p:nvSpPr>
        <p:spPr>
          <a:xfrm>
            <a:off x="1403350" y="3860800"/>
            <a:ext cx="6400800" cy="1752600"/>
          </a:xfrm>
        </p:spPr>
        <p:txBody>
          <a:bodyPr rtlCol="0">
            <a:normAutofit fontScale="25000" lnSpcReduction="20000"/>
          </a:bodyPr>
          <a:lstStyle/>
          <a:p>
            <a:pPr marL="0" indent="0" algn="ctr" eaLnBrk="1" fontAlgn="auto" hangingPunct="1">
              <a:spcAft>
                <a:spcPts val="0"/>
              </a:spcAft>
              <a:buFont typeface="Arial" pitchFamily="34" charset="0"/>
              <a:buNone/>
              <a:defRPr/>
            </a:pPr>
            <a:endParaRPr lang="el-GR" kern="1200" dirty="0">
              <a:solidFill>
                <a:schemeClr val="tx1">
                  <a:tint val="75000"/>
                </a:schemeClr>
              </a:solidFill>
              <a:latin typeface="+mn-lt"/>
              <a:ea typeface="+mn-ea"/>
              <a:cs typeface="+mn-cs"/>
            </a:endParaRPr>
          </a:p>
          <a:p>
            <a:pPr marL="0" indent="0" algn="ctr" eaLnBrk="1" fontAlgn="auto" hangingPunct="1">
              <a:spcAft>
                <a:spcPts val="0"/>
              </a:spcAft>
              <a:buFont typeface="Arial" pitchFamily="34" charset="0"/>
              <a:buNone/>
              <a:defRPr/>
            </a:pPr>
            <a:endParaRPr lang="el-GR" kern="1200" dirty="0">
              <a:solidFill>
                <a:schemeClr val="tx1">
                  <a:tint val="75000"/>
                </a:schemeClr>
              </a:solidFill>
              <a:latin typeface="+mn-lt"/>
              <a:ea typeface="+mn-ea"/>
              <a:cs typeface="+mn-cs"/>
            </a:endParaRPr>
          </a:p>
          <a:p>
            <a:pPr marL="0" indent="0" algn="ctr" eaLnBrk="1" fontAlgn="auto" hangingPunct="1">
              <a:spcAft>
                <a:spcPts val="0"/>
              </a:spcAft>
              <a:buFont typeface="Arial" pitchFamily="34" charset="0"/>
              <a:buNone/>
              <a:defRPr/>
            </a:pPr>
            <a:endParaRPr lang="el-GR" kern="1200" dirty="0">
              <a:solidFill>
                <a:schemeClr val="tx1">
                  <a:tint val="75000"/>
                </a:schemeClr>
              </a:solidFill>
              <a:latin typeface="+mn-lt"/>
              <a:ea typeface="+mn-ea"/>
              <a:cs typeface="+mn-cs"/>
            </a:endParaRPr>
          </a:p>
          <a:p>
            <a:pPr marL="0" indent="0" algn="ctr" eaLnBrk="1" fontAlgn="auto" hangingPunct="1">
              <a:spcAft>
                <a:spcPts val="0"/>
              </a:spcAft>
              <a:buFont typeface="Arial" pitchFamily="34" charset="0"/>
              <a:buNone/>
              <a:defRPr/>
            </a:pPr>
            <a:endParaRPr lang="el-GR" kern="1200" dirty="0">
              <a:solidFill>
                <a:schemeClr val="tx1">
                  <a:tint val="75000"/>
                </a:schemeClr>
              </a:solidFill>
              <a:latin typeface="+mn-lt"/>
              <a:ea typeface="+mn-ea"/>
              <a:cs typeface="+mn-cs"/>
            </a:endParaRPr>
          </a:p>
          <a:p>
            <a:pPr marL="0" indent="0" algn="ctr" eaLnBrk="1" fontAlgn="auto" hangingPunct="1">
              <a:spcAft>
                <a:spcPts val="0"/>
              </a:spcAft>
              <a:buFont typeface="Arial" pitchFamily="34" charset="0"/>
              <a:buNone/>
              <a:defRPr/>
            </a:pPr>
            <a:endParaRPr lang="el-GR" kern="1200" dirty="0">
              <a:solidFill>
                <a:schemeClr val="tx1">
                  <a:tint val="75000"/>
                </a:schemeClr>
              </a:solidFill>
              <a:latin typeface="+mn-lt"/>
              <a:ea typeface="+mn-ea"/>
              <a:cs typeface="+mn-cs"/>
            </a:endParaRPr>
          </a:p>
          <a:p>
            <a:pPr marL="0" indent="0" algn="ctr" eaLnBrk="1" fontAlgn="auto" hangingPunct="1">
              <a:spcAft>
                <a:spcPts val="0"/>
              </a:spcAft>
              <a:buFont typeface="Arial" pitchFamily="34" charset="0"/>
              <a:buNone/>
              <a:defRPr/>
            </a:pPr>
            <a:endParaRPr lang="el-GR" kern="1200" dirty="0">
              <a:solidFill>
                <a:schemeClr val="tx1">
                  <a:tint val="75000"/>
                </a:schemeClr>
              </a:solidFill>
              <a:latin typeface="+mn-lt"/>
              <a:ea typeface="+mn-ea"/>
              <a:cs typeface="+mn-cs"/>
            </a:endParaRPr>
          </a:p>
          <a:p>
            <a:pPr marL="0" indent="0" algn="ctr" eaLnBrk="1" fontAlgn="auto" hangingPunct="1">
              <a:spcAft>
                <a:spcPts val="0"/>
              </a:spcAft>
              <a:buFont typeface="Arial" pitchFamily="34" charset="0"/>
              <a:buNone/>
              <a:defRPr/>
            </a:pPr>
            <a:endParaRPr lang="el-GR" kern="1200" dirty="0">
              <a:solidFill>
                <a:schemeClr val="tx1">
                  <a:tint val="75000"/>
                </a:schemeClr>
              </a:solidFill>
              <a:latin typeface="+mn-lt"/>
              <a:ea typeface="+mn-ea"/>
              <a:cs typeface="+mn-cs"/>
            </a:endParaRPr>
          </a:p>
          <a:p>
            <a:pPr marL="0" indent="0" algn="ctr" eaLnBrk="1" fontAlgn="auto" hangingPunct="1">
              <a:spcAft>
                <a:spcPts val="0"/>
              </a:spcAft>
              <a:buFont typeface="Arial" pitchFamily="34" charset="0"/>
              <a:buNone/>
              <a:defRPr/>
            </a:pPr>
            <a:endParaRPr lang="el-GR" kern="1200" dirty="0">
              <a:solidFill>
                <a:schemeClr val="tx1">
                  <a:tint val="75000"/>
                </a:schemeClr>
              </a:solidFill>
              <a:latin typeface="+mn-lt"/>
              <a:ea typeface="+mn-ea"/>
              <a:cs typeface="+mn-cs"/>
            </a:endParaRPr>
          </a:p>
          <a:p>
            <a:pPr marL="0" indent="0" algn="ctr" eaLnBrk="1" fontAlgn="auto" hangingPunct="1">
              <a:spcAft>
                <a:spcPts val="0"/>
              </a:spcAft>
              <a:buFont typeface="Arial" pitchFamily="34" charset="0"/>
              <a:buNone/>
              <a:defRPr/>
            </a:pPr>
            <a:endParaRPr lang="el-GR" kern="1200" dirty="0">
              <a:solidFill>
                <a:schemeClr val="tx1">
                  <a:tint val="75000"/>
                </a:schemeClr>
              </a:solidFill>
              <a:latin typeface="+mn-lt"/>
              <a:ea typeface="+mn-ea"/>
              <a:cs typeface="+mn-cs"/>
            </a:endParaRPr>
          </a:p>
          <a:p>
            <a:pPr marL="0" indent="0" algn="ctr" eaLnBrk="1" fontAlgn="auto" hangingPunct="1">
              <a:spcAft>
                <a:spcPts val="0"/>
              </a:spcAft>
              <a:buFont typeface="Arial" pitchFamily="34" charset="0"/>
              <a:buNone/>
              <a:defRPr/>
            </a:pPr>
            <a:endParaRPr lang="el-GR" kern="1200" dirty="0">
              <a:solidFill>
                <a:schemeClr val="tx1">
                  <a:tint val="75000"/>
                </a:schemeClr>
              </a:solidFill>
              <a:latin typeface="+mn-lt"/>
              <a:ea typeface="+mn-ea"/>
              <a:cs typeface="+mn-cs"/>
            </a:endParaRPr>
          </a:p>
          <a:p>
            <a:pPr marL="0" indent="0" algn="ctr" eaLnBrk="1" fontAlgn="auto" hangingPunct="1">
              <a:spcAft>
                <a:spcPts val="0"/>
              </a:spcAft>
              <a:buFont typeface="Arial" pitchFamily="34" charset="0"/>
              <a:buNone/>
              <a:defRPr/>
            </a:pPr>
            <a:endParaRPr lang="el-GR" kern="1200" dirty="0">
              <a:solidFill>
                <a:schemeClr val="tx1">
                  <a:tint val="75000"/>
                </a:schemeClr>
              </a:solidFill>
              <a:latin typeface="+mn-lt"/>
              <a:ea typeface="+mn-ea"/>
              <a:cs typeface="+mn-cs"/>
            </a:endParaRPr>
          </a:p>
          <a:p>
            <a:pPr marL="0" indent="0" algn="ctr" eaLnBrk="1" fontAlgn="auto" hangingPunct="1">
              <a:spcAft>
                <a:spcPts val="0"/>
              </a:spcAft>
              <a:buFont typeface="Arial" pitchFamily="34" charset="0"/>
              <a:buNone/>
              <a:defRPr/>
            </a:pPr>
            <a:endParaRPr lang="el-GR" kern="1200" dirty="0">
              <a:solidFill>
                <a:schemeClr val="tx1">
                  <a:tint val="75000"/>
                </a:schemeClr>
              </a:solidFill>
              <a:latin typeface="+mn-lt"/>
              <a:ea typeface="+mn-ea"/>
              <a:cs typeface="+mn-cs"/>
            </a:endParaRPr>
          </a:p>
          <a:p>
            <a:pPr marL="0" indent="0" algn="ctr" eaLnBrk="1" fontAlgn="auto" hangingPunct="1">
              <a:spcAft>
                <a:spcPts val="0"/>
              </a:spcAft>
              <a:buFont typeface="Arial" pitchFamily="34" charset="0"/>
              <a:buNone/>
              <a:defRPr/>
            </a:pPr>
            <a:fld id="{D3AB5E6E-86D2-47B5-B99C-F70C5438F497}" type="slidenum">
              <a:rPr lang="el-GR" kern="1200">
                <a:solidFill>
                  <a:schemeClr val="tx1">
                    <a:tint val="75000"/>
                  </a:schemeClr>
                </a:solidFill>
                <a:latin typeface="+mn-lt"/>
                <a:ea typeface="+mn-ea"/>
                <a:cs typeface="+mn-cs"/>
              </a:rPr>
              <a:pPr marL="0" indent="0" algn="ctr" eaLnBrk="1" fontAlgn="auto" hangingPunct="1">
                <a:spcAft>
                  <a:spcPts val="0"/>
                </a:spcAft>
                <a:buFont typeface="Arial" pitchFamily="34" charset="0"/>
                <a:buNone/>
                <a:defRPr/>
              </a:pPr>
              <a:t>2</a:t>
            </a:fld>
            <a:endParaRPr lang="el-GR" kern="1200" dirty="0">
              <a:solidFill>
                <a:schemeClr val="tx1">
                  <a:tint val="75000"/>
                </a:schemeClr>
              </a:solidFill>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2000"/>
                                        <p:tgtEl>
                                          <p:spTgt spid="143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2" end="12"/>
                                            </p:txEl>
                                          </p:spTgt>
                                        </p:tgtEl>
                                        <p:attrNameLst>
                                          <p:attrName>style.visibility</p:attrName>
                                        </p:attrNameLst>
                                      </p:cBhvr>
                                      <p:to>
                                        <p:strVal val="visible"/>
                                      </p:to>
                                    </p:set>
                                    <p:animEffect transition="in" filter="fade">
                                      <p:cBhvr>
                                        <p:cTn id="12"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r>
              <a:rPr lang="el-GR" sz="4000"/>
              <a:t>Συγκριτική μελέτη τέχνης </a:t>
            </a:r>
            <a:br>
              <a:rPr lang="el-GR" sz="4000"/>
            </a:br>
            <a:r>
              <a:rPr lang="el-GR" sz="4000"/>
              <a:t>Ασσυρίων - Σουμερίων</a:t>
            </a:r>
            <a:endParaRPr lang="en-US" sz="4000"/>
          </a:p>
        </p:txBody>
      </p:sp>
      <p:sp>
        <p:nvSpPr>
          <p:cNvPr id="20482" name="Content Placeholder 2"/>
          <p:cNvSpPr>
            <a:spLocks noGrp="1"/>
          </p:cNvSpPr>
          <p:nvPr>
            <p:ph idx="4294967295"/>
          </p:nvPr>
        </p:nvSpPr>
        <p:spPr/>
        <p:txBody>
          <a:bodyPr/>
          <a:lstStyle/>
          <a:p>
            <a:r>
              <a:rPr lang="el-GR"/>
              <a:t>Σε μια σύγκριση της τέχνης των Σουμερίων και της αυτής των Ασσυρίων</a:t>
            </a:r>
            <a:r>
              <a:rPr lang="en-US"/>
              <a:t>:</a:t>
            </a:r>
            <a:endParaRPr lang="el-GR"/>
          </a:p>
          <a:p>
            <a:pPr>
              <a:buFontTx/>
              <a:buNone/>
            </a:pPr>
            <a:r>
              <a:rPr lang="el-GR"/>
              <a:t>   </a:t>
            </a:r>
          </a:p>
          <a:p>
            <a:pPr>
              <a:buFontTx/>
              <a:buNone/>
            </a:pPr>
            <a:r>
              <a:rPr lang="el-GR"/>
              <a:t>   </a:t>
            </a:r>
            <a:r>
              <a:rPr lang="el-GR" i="1"/>
              <a:t>δεν παρατηρείται κανένα κοινό στοιχείο</a:t>
            </a:r>
            <a:r>
              <a:rPr lang="el-GR"/>
              <a:t>,</a:t>
            </a:r>
          </a:p>
          <a:p>
            <a:pPr>
              <a:buFontTx/>
              <a:buNone/>
            </a:pPr>
            <a:r>
              <a:rPr lang="el-GR"/>
              <a:t>   γεγονός που μας οδηγεί στο συμπέρασμα ότι παρόλο που ήταν γειτονικοί λαοί,</a:t>
            </a:r>
          </a:p>
          <a:p>
            <a:pPr>
              <a:buFontTx/>
              <a:buNone/>
            </a:pPr>
            <a:r>
              <a:rPr lang="el-GR"/>
              <a:t>   δεν βρέθηκαν επιδράσεις της μιας ή της άλλης χώρας στην τέχνη τους. </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r>
              <a:rPr lang="el-GR" sz="4000"/>
              <a:t>Σύγκριση λαών Μεσοποταμίας με την Αρχαία Ελλάδα</a:t>
            </a:r>
            <a:endParaRPr lang="en-US" sz="4000"/>
          </a:p>
        </p:txBody>
      </p:sp>
      <p:sp>
        <p:nvSpPr>
          <p:cNvPr id="21506" name="Content Placeholder 2"/>
          <p:cNvSpPr>
            <a:spLocks noGrp="1"/>
          </p:cNvSpPr>
          <p:nvPr>
            <p:ph idx="4294967295"/>
          </p:nvPr>
        </p:nvSpPr>
        <p:spPr>
          <a:xfrm>
            <a:off x="468313" y="1628775"/>
            <a:ext cx="8229600" cy="4525963"/>
          </a:xfrm>
        </p:spPr>
        <p:txBody>
          <a:bodyPr/>
          <a:lstStyle/>
          <a:p>
            <a:r>
              <a:rPr lang="el-GR"/>
              <a:t>Πιθανολογείται ότι οι Βαβυλώνιοι επηρεάστηκαν σε ένα βαθμό από τους Σουμέριους και από τους </a:t>
            </a:r>
            <a:r>
              <a:rPr lang="el-GR" i="1"/>
              <a:t>Μινωίτες</a:t>
            </a:r>
            <a:r>
              <a:rPr lang="el-GR"/>
              <a:t> </a:t>
            </a:r>
          </a:p>
          <a:p>
            <a:pPr>
              <a:buFontTx/>
              <a:buNone/>
            </a:pPr>
            <a:r>
              <a:rPr lang="el-GR"/>
              <a:t>   </a:t>
            </a:r>
          </a:p>
          <a:p>
            <a:pPr>
              <a:buFontTx/>
              <a:buNone/>
            </a:pPr>
            <a:r>
              <a:rPr lang="el-GR"/>
              <a:t>   κυρίως στην ιερότητα που δείχνουν σε κάποια ζώα καθώς οι </a:t>
            </a:r>
            <a:r>
              <a:rPr lang="el-GR" i="1"/>
              <a:t>ταύροι </a:t>
            </a:r>
            <a:r>
              <a:rPr lang="el-GR"/>
              <a:t>είναι ιερό ζώο των Σουμερίων και των Μινωιτών.</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l-GR"/>
              <a:t>Τελικό Συμπέρασμα</a:t>
            </a:r>
            <a:endParaRPr lang="en-US"/>
          </a:p>
        </p:txBody>
      </p:sp>
      <p:sp>
        <p:nvSpPr>
          <p:cNvPr id="3" name="Content Placeholder 2"/>
          <p:cNvSpPr>
            <a:spLocks noGrp="1"/>
          </p:cNvSpPr>
          <p:nvPr>
            <p:ph idx="4294967295"/>
          </p:nvPr>
        </p:nvSpPr>
        <p:spPr/>
        <p:txBody>
          <a:bodyPr>
            <a:normAutofit/>
          </a:bodyPr>
          <a:lstStyle/>
          <a:p>
            <a:pPr>
              <a:lnSpc>
                <a:spcPct val="90000"/>
              </a:lnSpc>
              <a:buFontTx/>
              <a:buNone/>
            </a:pPr>
            <a:r>
              <a:rPr lang="el-GR" sz="3000"/>
              <a:t>          </a:t>
            </a:r>
            <a:r>
              <a:rPr lang="el-GR" sz="2400" i="1"/>
              <a:t>Μεσοποταμία – Αίγυπτος – Αρχαία Ελλάδα </a:t>
            </a:r>
            <a:r>
              <a:rPr lang="en-US" sz="2400" i="1"/>
              <a:t>:</a:t>
            </a:r>
            <a:endParaRPr lang="el-GR" sz="2400" i="1"/>
          </a:p>
          <a:p>
            <a:pPr>
              <a:lnSpc>
                <a:spcPct val="90000"/>
              </a:lnSpc>
              <a:buFontTx/>
              <a:buNone/>
            </a:pPr>
            <a:r>
              <a:rPr lang="el-GR" sz="2400">
                <a:effectLst>
                  <a:outerShdw blurRad="38100" dist="38100" dir="2700000" algn="tl">
                    <a:srgbClr val="C0C0C0"/>
                  </a:outerShdw>
                </a:effectLst>
              </a:rPr>
              <a:t>         Ποια ιδεολογία κρύβεται πίσω από αυτούς τους </a:t>
            </a:r>
          </a:p>
          <a:p>
            <a:pPr>
              <a:lnSpc>
                <a:spcPct val="90000"/>
              </a:lnSpc>
              <a:buFontTx/>
              <a:buNone/>
            </a:pPr>
            <a:r>
              <a:rPr lang="el-GR" sz="2400">
                <a:effectLst>
                  <a:outerShdw blurRad="38100" dist="38100" dir="2700000" algn="tl">
                    <a:srgbClr val="C0C0C0"/>
                  </a:outerShdw>
                </a:effectLst>
              </a:rPr>
              <a:t>                                   πολιτισμούς</a:t>
            </a:r>
            <a:r>
              <a:rPr lang="en-US" sz="2400">
                <a:effectLst>
                  <a:outerShdw blurRad="38100" dist="38100" dir="2700000" algn="tl">
                    <a:srgbClr val="C0C0C0"/>
                  </a:outerShdw>
                </a:effectLst>
              </a:rPr>
              <a:t>;</a:t>
            </a:r>
            <a:endParaRPr lang="el-GR" sz="2400">
              <a:effectLst>
                <a:outerShdw blurRad="38100" dist="38100" dir="2700000" algn="tl">
                  <a:srgbClr val="C0C0C0"/>
                </a:outerShdw>
              </a:effectLst>
            </a:endParaRPr>
          </a:p>
          <a:p>
            <a:pPr>
              <a:lnSpc>
                <a:spcPct val="90000"/>
              </a:lnSpc>
              <a:buFontTx/>
              <a:buNone/>
            </a:pPr>
            <a:endParaRPr lang="el-GR" sz="2400">
              <a:effectLst>
                <a:outerShdw blurRad="38100" dist="38100" dir="2700000" algn="tl">
                  <a:srgbClr val="C0C0C0"/>
                </a:outerShdw>
              </a:effectLst>
            </a:endParaRPr>
          </a:p>
          <a:p>
            <a:pPr>
              <a:lnSpc>
                <a:spcPct val="90000"/>
              </a:lnSpc>
            </a:pPr>
            <a:r>
              <a:rPr lang="el-GR" sz="2400">
                <a:effectLst>
                  <a:outerShdw blurRad="38100" dist="38100" dir="2700000" algn="tl">
                    <a:srgbClr val="C0C0C0"/>
                  </a:outerShdw>
                </a:effectLst>
              </a:rPr>
              <a:t>Στους 2 πρώτους πολιτισμούς, η ιδεολογία που κρύβεται πίσω από την τέχνη στηρίζεται στην </a:t>
            </a:r>
            <a:r>
              <a:rPr lang="el-GR" sz="2400" b="1">
                <a:effectLst>
                  <a:outerShdw blurRad="38100" dist="38100" dir="2700000" algn="tl">
                    <a:srgbClr val="C0C0C0"/>
                  </a:outerShdw>
                </a:effectLst>
              </a:rPr>
              <a:t>ανάδειξη του πλούτου και της κοινωνικής υπεροχής του ανώτατου άρχοντα </a:t>
            </a:r>
            <a:r>
              <a:rPr lang="el-GR" sz="2400">
                <a:effectLst>
                  <a:outerShdw blurRad="38100" dist="38100" dir="2700000" algn="tl">
                    <a:srgbClr val="C0C0C0"/>
                  </a:outerShdw>
                </a:effectLst>
              </a:rPr>
              <a:t>όπως επίσης και στην πρόκληση συναισθήματος δέους.</a:t>
            </a:r>
            <a:endParaRPr lang="el-GR" sz="2400" b="1">
              <a:effectLst>
                <a:outerShdw blurRad="38100" dist="38100" dir="2700000" algn="tl">
                  <a:srgbClr val="C0C0C0"/>
                </a:outerShdw>
              </a:effectLst>
            </a:endParaRPr>
          </a:p>
          <a:p>
            <a:pPr>
              <a:lnSpc>
                <a:spcPct val="90000"/>
              </a:lnSpc>
            </a:pPr>
            <a:r>
              <a:rPr lang="el-GR" sz="2400">
                <a:effectLst>
                  <a:outerShdw blurRad="38100" dist="38100" dir="2700000" algn="tl">
                    <a:srgbClr val="C0C0C0"/>
                  </a:outerShdw>
                </a:effectLst>
              </a:rPr>
              <a:t>Αντίθετα στην </a:t>
            </a:r>
            <a:r>
              <a:rPr lang="el-GR" sz="2400" b="1">
                <a:effectLst>
                  <a:outerShdw blurRad="38100" dist="38100" dir="2700000" algn="tl">
                    <a:srgbClr val="C0C0C0"/>
                  </a:outerShdw>
                </a:effectLst>
              </a:rPr>
              <a:t>αρχαία Ελλάδα</a:t>
            </a:r>
            <a:r>
              <a:rPr lang="el-GR" sz="2400">
                <a:effectLst>
                  <a:outerShdw blurRad="38100" dist="38100" dir="2700000" algn="tl">
                    <a:srgbClr val="C0C0C0"/>
                  </a:outerShdw>
                </a:effectLst>
              </a:rPr>
              <a:t>, </a:t>
            </a:r>
            <a:r>
              <a:rPr lang="el-GR" sz="2400" b="1">
                <a:effectLst>
                  <a:outerShdw blurRad="38100" dist="38100" dir="2700000" algn="tl">
                    <a:srgbClr val="C0C0C0"/>
                  </a:outerShdw>
                </a:effectLst>
              </a:rPr>
              <a:t>η τέχνη είναι προσαρμοσμένη στα ανθρώπινα μέτρα</a:t>
            </a:r>
            <a:r>
              <a:rPr lang="el-GR" sz="2400">
                <a:effectLst>
                  <a:outerShdw blurRad="38100" dist="38100" dir="2700000" algn="tl">
                    <a:srgbClr val="C0C0C0"/>
                  </a:outerShdw>
                </a:effectLst>
              </a:rPr>
              <a:t> και παράγει μια αίσθηση αρμονίας.</a:t>
            </a:r>
          </a:p>
          <a:p>
            <a:pPr>
              <a:lnSpc>
                <a:spcPct val="90000"/>
              </a:lnSpc>
              <a:buFontTx/>
              <a:buNone/>
            </a:pPr>
            <a:endParaRPr lang="en-US" sz="2400" b="1">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9000" r="-9000"/>
          </a:stretch>
        </a:blipFill>
        <a:effectLst/>
      </p:bgPr>
    </p:bg>
    <p:spTree>
      <p:nvGrpSpPr>
        <p:cNvPr id="1" name=""/>
        <p:cNvGrpSpPr/>
        <p:nvPr/>
      </p:nvGrpSpPr>
      <p:grpSpPr>
        <a:xfrm>
          <a:off x="0" y="0"/>
          <a:ext cx="0" cy="0"/>
          <a:chOff x="0" y="0"/>
          <a:chExt cx="0" cy="0"/>
        </a:xfrm>
      </p:grpSpPr>
      <p:sp>
        <p:nvSpPr>
          <p:cNvPr id="13314" name="1 - Τίτλος"/>
          <p:cNvSpPr>
            <a:spLocks noGrp="1"/>
          </p:cNvSpPr>
          <p:nvPr>
            <p:ph type="title"/>
          </p:nvPr>
        </p:nvSpPr>
        <p:spPr>
          <a:xfrm>
            <a:off x="457200" y="-1857375"/>
            <a:ext cx="8229600" cy="6786563"/>
          </a:xfrm>
        </p:spPr>
        <p:txBody>
          <a:bodyPr/>
          <a:lstStyle/>
          <a:p>
            <a:pPr eaLnBrk="1" hangingPunct="1"/>
            <a:r>
              <a:rPr lang="el-GR" sz="7200" b="1" smtClean="0"/>
              <a:t>ΑΡΧΑΙΑ  ΕΛΛΑΔΑ</a:t>
            </a:r>
          </a:p>
        </p:txBody>
      </p:sp>
      <p:sp>
        <p:nvSpPr>
          <p:cNvPr id="13315" name="2 - Θέση περιεχομένου"/>
          <p:cNvSpPr>
            <a:spLocks noGrp="1"/>
          </p:cNvSpPr>
          <p:nvPr>
            <p:ph idx="1"/>
          </p:nvPr>
        </p:nvSpPr>
        <p:spPr>
          <a:xfrm>
            <a:off x="457200" y="4786313"/>
            <a:ext cx="8229600" cy="1339850"/>
          </a:xfrm>
        </p:spPr>
        <p:txBody>
          <a:bodyPr/>
          <a:lstStyle/>
          <a:p>
            <a:pPr eaLnBrk="1" hangingPunct="1">
              <a:buFont typeface="Arial" charset="0"/>
              <a:buNone/>
            </a:pPr>
            <a:endParaRPr lang="el-GR" sz="72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14338" name="1 - Τίτλος"/>
          <p:cNvSpPr>
            <a:spLocks noGrp="1"/>
          </p:cNvSpPr>
          <p:nvPr>
            <p:ph type="title"/>
          </p:nvPr>
        </p:nvSpPr>
        <p:spPr/>
        <p:txBody>
          <a:bodyPr/>
          <a:lstStyle/>
          <a:p>
            <a:pPr eaLnBrk="1" hangingPunct="1"/>
            <a:r>
              <a:rPr lang="el-GR" smtClean="0"/>
              <a:t>ΑΡΧΑΙΟ ΕΛΛΗΝΙΚΟ ΘΕΑΤΡΟ</a:t>
            </a:r>
          </a:p>
        </p:txBody>
      </p:sp>
      <p:sp>
        <p:nvSpPr>
          <p:cNvPr id="14339" name="2 - Θέση περιεχομένου"/>
          <p:cNvSpPr>
            <a:spLocks noGrp="1"/>
          </p:cNvSpPr>
          <p:nvPr>
            <p:ph idx="1"/>
          </p:nvPr>
        </p:nvSpPr>
        <p:spPr/>
        <p:txBody>
          <a:bodyPr/>
          <a:lstStyle/>
          <a:p>
            <a:pPr eaLnBrk="1" hangingPunct="1"/>
            <a:r>
              <a:rPr lang="el-GR" sz="2800" b="1" smtClean="0">
                <a:solidFill>
                  <a:srgbClr val="FFC000"/>
                </a:solidFill>
              </a:rPr>
              <a:t>αρχαίο ελληνικό θέατρο</a:t>
            </a:r>
            <a:r>
              <a:rPr lang="en-US" sz="2800" b="1" smtClean="0">
                <a:solidFill>
                  <a:srgbClr val="FFC000"/>
                </a:solidFill>
              </a:rPr>
              <a:t>: </a:t>
            </a:r>
            <a:r>
              <a:rPr lang="el-GR" sz="2800" b="1" smtClean="0">
                <a:solidFill>
                  <a:srgbClr val="FFC000"/>
                </a:solidFill>
              </a:rPr>
              <a:t>σημαντικός θεσμός της πόλης κράτους </a:t>
            </a:r>
          </a:p>
          <a:p>
            <a:pPr eaLnBrk="1" hangingPunct="1"/>
            <a:r>
              <a:rPr lang="el-GR" sz="2800" b="1" smtClean="0">
                <a:solidFill>
                  <a:srgbClr val="FFC000"/>
                </a:solidFill>
              </a:rPr>
              <a:t> τέλεση θεατρικών παρατάσεων με την ευκαιρία των εορτασμών του Διονύσου </a:t>
            </a:r>
          </a:p>
          <a:p>
            <a:pPr eaLnBrk="1" hangingPunct="1"/>
            <a:r>
              <a:rPr lang="el-GR" sz="2800" b="1" smtClean="0">
                <a:solidFill>
                  <a:srgbClr val="FFC000"/>
                </a:solidFill>
                <a:latin typeface="Arial" charset="0"/>
              </a:rPr>
              <a:t>τ</a:t>
            </a:r>
            <a:r>
              <a:rPr lang="el-GR" sz="2800" b="1" smtClean="0">
                <a:solidFill>
                  <a:srgbClr val="FFC000"/>
                </a:solidFill>
              </a:rPr>
              <a:t>ρόπος διδασκαλίας </a:t>
            </a:r>
          </a:p>
          <a:p>
            <a:pPr eaLnBrk="1" hangingPunct="1"/>
            <a:r>
              <a:rPr lang="el-GR" sz="2800" b="1" smtClean="0">
                <a:solidFill>
                  <a:srgbClr val="FFC000"/>
                </a:solidFill>
              </a:rPr>
              <a:t>αναπτύχτηκε στα τέλη της αρχαϊκής περιόδου</a:t>
            </a:r>
            <a:r>
              <a:rPr lang="el-GR" sz="2800" b="1"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Rectangle 4"/>
          <p:cNvSpPr>
            <a:spLocks noGrp="1"/>
          </p:cNvSpPr>
          <p:nvPr>
            <p:ph type="ctrTitle"/>
          </p:nvPr>
        </p:nvSpPr>
        <p:spPr/>
        <p:txBody>
          <a:bodyPr/>
          <a:lstStyle/>
          <a:p>
            <a:r>
              <a:rPr lang="el-GR" b="1" smtClean="0">
                <a:effectLst>
                  <a:outerShdw blurRad="38100" dist="38100" dir="2700000" algn="tl">
                    <a:srgbClr val="C0C0C0"/>
                  </a:outerShdw>
                </a:effectLst>
                <a:latin typeface="Arial" charset="0"/>
              </a:rPr>
              <a:t>Αρχιτεκτονική</a:t>
            </a:r>
          </a:p>
        </p:txBody>
      </p:sp>
      <p:sp>
        <p:nvSpPr>
          <p:cNvPr id="25605" name="Rectangle 5"/>
          <p:cNvSpPr>
            <a:spLocks noGrp="1"/>
          </p:cNvSpPr>
          <p:nvPr>
            <p:ph type="subTitle" idx="1"/>
          </p:nvPr>
        </p:nvSpPr>
        <p:spPr/>
        <p:txBody>
          <a:bodyPr/>
          <a:lstStyle/>
          <a:p>
            <a:endParaRPr lang="el-GR"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5604"/>
                                        </p:tgtEl>
                                        <p:attrNameLst>
                                          <p:attrName>style.visibility</p:attrName>
                                        </p:attrNameLst>
                                      </p:cBhvr>
                                      <p:to>
                                        <p:strVal val="visible"/>
                                      </p:to>
                                    </p:set>
                                    <p:animEffect transition="in" filter="fade">
                                      <p:cBhvr>
                                        <p:cTn id="7" dur="1000">
                                          <p:stCondLst>
                                            <p:cond delay="0"/>
                                          </p:stCondLst>
                                        </p:cTn>
                                        <p:tgtEl>
                                          <p:spTgt spid="256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iterate type="lt">
                                    <p:tmPct val="10000"/>
                                  </p:iterate>
                                  <p:childTnLst>
                                    <p:set>
                                      <p:cBhvr>
                                        <p:cTn id="11" dur="1" fill="hold">
                                          <p:stCondLst>
                                            <p:cond delay="0"/>
                                          </p:stCondLst>
                                        </p:cTn>
                                        <p:tgtEl>
                                          <p:spTgt spid="25605">
                                            <p:txEl>
                                              <p:pRg st="0" end="0"/>
                                            </p:txEl>
                                          </p:spTgt>
                                        </p:tgtEl>
                                        <p:attrNameLst>
                                          <p:attrName>style.visibility</p:attrName>
                                        </p:attrNameLst>
                                      </p:cBhvr>
                                      <p:to>
                                        <p:strVal val="visible"/>
                                      </p:to>
                                    </p:set>
                                    <p:animEffect transition="in" filter="fade">
                                      <p:cBhvr>
                                        <p:cTn id="12" dur="1000">
                                          <p:stCondLst>
                                            <p:cond delay="0"/>
                                          </p:stCondLst>
                                        </p:cTn>
                                        <p:tgtEl>
                                          <p:spTgt spid="256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1 - Τίτλος"/>
          <p:cNvSpPr>
            <a:spLocks noGrp="1"/>
          </p:cNvSpPr>
          <p:nvPr>
            <p:ph type="title"/>
          </p:nvPr>
        </p:nvSpPr>
        <p:spPr>
          <a:xfrm>
            <a:off x="468313" y="260350"/>
            <a:ext cx="8229600" cy="1143000"/>
          </a:xfrm>
        </p:spPr>
        <p:txBody>
          <a:bodyPr/>
          <a:lstStyle/>
          <a:p>
            <a:pPr eaLnBrk="1" hangingPunct="1"/>
            <a:r>
              <a:rPr lang="el-GR" smtClean="0"/>
              <a:t>ΙΩΝΙΚΟΣ ΡΥΘΜΟΣ </a:t>
            </a:r>
          </a:p>
        </p:txBody>
      </p:sp>
      <p:sp>
        <p:nvSpPr>
          <p:cNvPr id="15363" name="2 - Θέση περιεχομένου"/>
          <p:cNvSpPr>
            <a:spLocks noGrp="1"/>
          </p:cNvSpPr>
          <p:nvPr>
            <p:ph idx="1"/>
          </p:nvPr>
        </p:nvSpPr>
        <p:spPr/>
        <p:txBody>
          <a:bodyPr/>
          <a:lstStyle/>
          <a:p>
            <a:pPr eaLnBrk="1" hangingPunct="1">
              <a:buFont typeface="Arial" charset="0"/>
              <a:buNone/>
            </a:pPr>
            <a:r>
              <a:rPr lang="el-GR" sz="2400" b="1" smtClean="0"/>
              <a:t>Ο Ιωνικός ρυθμός είναι ένας από τους τρεις αρχαίους κλασικούς αρχιτεκτονικούς ρυθμούς. Κατατάσσετ</a:t>
            </a:r>
            <a:r>
              <a:rPr lang="el-GR" sz="2400" b="1" smtClean="0">
                <a:latin typeface="Arial" charset="0"/>
              </a:rPr>
              <a:t>αι</a:t>
            </a:r>
            <a:r>
              <a:rPr lang="el-GR" sz="2400" b="1" smtClean="0"/>
              <a:t> μεταξύ του δωρικού και του κορινθιακού ρυθμού.</a:t>
            </a:r>
            <a:endParaRPr lang="el-GR" sz="2400" b="1" smtClean="0">
              <a:latin typeface="Arial" charset="0"/>
            </a:endParaRPr>
          </a:p>
          <a:p>
            <a:pPr eaLnBrk="1" hangingPunct="1">
              <a:buFont typeface="Arial" charset="0"/>
              <a:buNone/>
            </a:pPr>
            <a:endParaRPr lang="el-GR" sz="2400" b="1" smtClean="0">
              <a:latin typeface="Arial" charset="0"/>
            </a:endParaRPr>
          </a:p>
          <a:p>
            <a:pPr eaLnBrk="1" hangingPunct="1">
              <a:buFont typeface="Arial" charset="0"/>
              <a:buNone/>
            </a:pPr>
            <a:r>
              <a:rPr lang="el-GR" sz="2400" b="1" smtClean="0"/>
              <a:t>Το όνομα του προέρχεται από τους Ίωνες.</a:t>
            </a:r>
          </a:p>
          <a:p>
            <a:pPr eaLnBrk="1" hangingPunct="1">
              <a:buFont typeface="Arial" charset="0"/>
              <a:buNone/>
            </a:pPr>
            <a:r>
              <a:rPr lang="el-GR" sz="2400" b="1" smtClean="0"/>
              <a:t>Σε σχέση με τον δωρικό ρυθμό ο ιωνικός έχει μικρές διαφορές.</a:t>
            </a:r>
          </a:p>
          <a:p>
            <a:pPr eaLnBrk="1" hangingPunct="1">
              <a:buFont typeface="Arial" charset="0"/>
              <a:buNone/>
            </a:pPr>
            <a:r>
              <a:rPr lang="el-GR" sz="2400" b="1" smtClean="0"/>
              <a:t>Το θεμέλιο ενός ιωνικού ρυθμού είναι χτισμένο  πάνω και μέσα στο έδαφος .</a:t>
            </a:r>
            <a:endParaRPr lang="el-GR" sz="2400" b="1" smtClean="0">
              <a:latin typeface="Arial" charset="0"/>
            </a:endParaRPr>
          </a:p>
          <a:p>
            <a:pPr eaLnBrk="1" hangingPunct="1">
              <a:buFont typeface="Arial" charset="0"/>
              <a:buNone/>
            </a:pPr>
            <a:endParaRPr lang="el-GR" sz="2400" b="1" smtClean="0">
              <a:latin typeface="Arial" charset="0"/>
            </a:endParaRPr>
          </a:p>
          <a:p>
            <a:pPr eaLnBrk="1" hangingPunct="1">
              <a:buFont typeface="Arial" charset="0"/>
              <a:buNone/>
            </a:pPr>
            <a:r>
              <a:rPr lang="el-GR" sz="2400" b="1" smtClean="0"/>
              <a:t>Ο κίονας σε αντίθεση με τον δωρικό ρυθμό στηρίζετ</a:t>
            </a:r>
            <a:r>
              <a:rPr lang="el-GR" sz="2400" b="1" smtClean="0">
                <a:latin typeface="Arial" charset="0"/>
              </a:rPr>
              <a:t>αι</a:t>
            </a:r>
            <a:r>
              <a:rPr lang="el-GR" sz="2400" b="1" smtClean="0"/>
              <a:t> πάνω στο στυλοβάτη.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p:txBody>
          <a:bodyPr/>
          <a:lstStyle/>
          <a:p>
            <a:endParaRPr lang="el-GR" smtClean="0"/>
          </a:p>
        </p:txBody>
      </p:sp>
      <p:sp>
        <p:nvSpPr>
          <p:cNvPr id="16386" name="Rectangle 3"/>
          <p:cNvSpPr>
            <a:spLocks noGrp="1"/>
          </p:cNvSpPr>
          <p:nvPr>
            <p:ph type="body" idx="1"/>
          </p:nvPr>
        </p:nvSpPr>
        <p:spPr/>
        <p:txBody>
          <a:bodyPr/>
          <a:lstStyle/>
          <a:p>
            <a:endParaRPr lang="el-GR" smtClean="0"/>
          </a:p>
        </p:txBody>
      </p:sp>
      <p:pic>
        <p:nvPicPr>
          <p:cNvPr id="16387" name="Picture 4" descr="ιωνικός ναός"/>
          <p:cNvPicPr>
            <a:picLocks noChangeAspect="1" noChangeArrowheads="1"/>
          </p:cNvPicPr>
          <p:nvPr/>
        </p:nvPicPr>
        <p:blipFill>
          <a:blip r:embed="rId3"/>
          <a:srcRect/>
          <a:stretch>
            <a:fillRect/>
          </a:stretch>
        </p:blipFill>
        <p:spPr bwMode="auto">
          <a:xfrm>
            <a:off x="395288" y="620713"/>
            <a:ext cx="8135937" cy="540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1 - Τίτλος"/>
          <p:cNvSpPr>
            <a:spLocks noGrp="1"/>
          </p:cNvSpPr>
          <p:nvPr>
            <p:ph type="title"/>
          </p:nvPr>
        </p:nvSpPr>
        <p:spPr>
          <a:xfrm>
            <a:off x="468313" y="260350"/>
            <a:ext cx="8229600" cy="1143000"/>
          </a:xfrm>
        </p:spPr>
        <p:txBody>
          <a:bodyPr/>
          <a:lstStyle/>
          <a:p>
            <a:pPr eaLnBrk="1" hangingPunct="1"/>
            <a:r>
              <a:rPr lang="el-GR" b="1" smtClean="0">
                <a:latin typeface="Arial" charset="0"/>
              </a:rPr>
              <a:t>ΔΩΡΙΚΟΣ ΡΥΘΜΟΣ</a:t>
            </a:r>
          </a:p>
        </p:txBody>
      </p:sp>
      <p:sp>
        <p:nvSpPr>
          <p:cNvPr id="17411" name="Rectangle 3"/>
          <p:cNvSpPr>
            <a:spLocks noChangeArrowheads="1"/>
          </p:cNvSpPr>
          <p:nvPr/>
        </p:nvSpPr>
        <p:spPr bwMode="auto">
          <a:xfrm>
            <a:off x="250825" y="1958975"/>
            <a:ext cx="8642350" cy="3503613"/>
          </a:xfrm>
          <a:prstGeom prst="rect">
            <a:avLst/>
          </a:prstGeom>
          <a:noFill/>
          <a:ln w="9525">
            <a:noFill/>
            <a:miter lim="800000"/>
            <a:headEnd/>
            <a:tailEnd/>
          </a:ln>
        </p:spPr>
        <p:txBody>
          <a:bodyPr anchor="ctr">
            <a:spAutoFit/>
          </a:bodyPr>
          <a:lstStyle/>
          <a:p>
            <a:r>
              <a:rPr lang="el-GR" sz="3200" u="sng">
                <a:effectLst>
                  <a:outerShdw blurRad="38100" dist="38100" dir="2700000" algn="tl">
                    <a:srgbClr val="C0C0C0"/>
                  </a:outerShdw>
                </a:effectLst>
              </a:rPr>
              <a:t>Δωρικός Ρυθμός</a:t>
            </a:r>
            <a:r>
              <a:rPr lang="el-GR" sz="3200"/>
              <a:t> ονομάζεται στην αρχαία ελληνική αρχιτεκτονική, και ειδικότερα στη ναοδομία, ο ρυθμός εκείνος που διακρίνεται </a:t>
            </a:r>
            <a:endParaRPr lang="en-US" sz="3200"/>
          </a:p>
          <a:p>
            <a:pPr>
              <a:buFontTx/>
              <a:buChar char="•"/>
            </a:pPr>
            <a:r>
              <a:rPr lang="en-US" sz="3200"/>
              <a:t> </a:t>
            </a:r>
            <a:r>
              <a:rPr lang="el-GR" sz="3200"/>
              <a:t>για τη </a:t>
            </a:r>
            <a:r>
              <a:rPr lang="el-GR" sz="3200" b="1"/>
              <a:t>λιτότητα</a:t>
            </a:r>
            <a:endParaRPr lang="en-US" sz="3200"/>
          </a:p>
          <a:p>
            <a:pPr>
              <a:buFontTx/>
              <a:buChar char="•"/>
            </a:pPr>
            <a:r>
              <a:rPr lang="en-US" sz="3200"/>
              <a:t> </a:t>
            </a:r>
            <a:r>
              <a:rPr lang="el-GR" sz="3200"/>
              <a:t>την </a:t>
            </a:r>
            <a:r>
              <a:rPr lang="el-GR" sz="3200" b="1"/>
              <a:t>αυστηρότητα</a:t>
            </a:r>
            <a:r>
              <a:rPr lang="el-GR" sz="3200"/>
              <a:t> και </a:t>
            </a:r>
            <a:endParaRPr lang="en-US" sz="3200"/>
          </a:p>
          <a:p>
            <a:pPr>
              <a:buFontTx/>
              <a:buChar char="•"/>
            </a:pPr>
            <a:r>
              <a:rPr lang="en-US" sz="3200"/>
              <a:t> </a:t>
            </a:r>
            <a:r>
              <a:rPr lang="el-GR" sz="3200"/>
              <a:t>τη </a:t>
            </a:r>
            <a:r>
              <a:rPr lang="el-GR" sz="3200" b="1"/>
              <a:t>μνημειακότητά</a:t>
            </a:r>
            <a:r>
              <a:rPr lang="el-GR" sz="3200"/>
              <a:t> του </a:t>
            </a:r>
            <a:endParaRPr lang="en-US" sz="3200"/>
          </a:p>
          <a:p>
            <a:r>
              <a:rPr lang="en-US" sz="3200"/>
              <a:t>  </a:t>
            </a:r>
            <a:r>
              <a:rPr lang="el-GR" sz="3200"/>
              <a:t>από τον πιο διακοσμητικό Ιωνικό Ρυθμό .</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8433"/>
                                        </p:tgtEl>
                                        <p:attrNameLst>
                                          <p:attrName>style.visibility</p:attrName>
                                        </p:attrNameLst>
                                      </p:cBhvr>
                                      <p:to>
                                        <p:strVal val="visible"/>
                                      </p:to>
                                    </p:set>
                                    <p:anim calcmode="lin" valueType="num">
                                      <p:cBhvr additive="base">
                                        <p:cTn id="7" dur="800" fill="hold">
                                          <p:stCondLst>
                                            <p:cond delay="0"/>
                                          </p:stCondLst>
                                        </p:cTn>
                                        <p:tgtEl>
                                          <p:spTgt spid="18433"/>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84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2"/>
          <p:cNvSpPr>
            <a:spLocks noGrp="1"/>
          </p:cNvSpPr>
          <p:nvPr>
            <p:ph type="title"/>
          </p:nvPr>
        </p:nvSpPr>
        <p:spPr>
          <a:xfrm>
            <a:off x="468313" y="260350"/>
            <a:ext cx="8229600" cy="1143000"/>
          </a:xfrm>
        </p:spPr>
        <p:txBody>
          <a:bodyPr/>
          <a:lstStyle/>
          <a:p>
            <a:r>
              <a:rPr lang="el-GR" b="1" smtClean="0"/>
              <a:t>ΚΟΡΙΝΘΙΑΚΟΣ ΡΥΘΜΟΣ</a:t>
            </a:r>
          </a:p>
        </p:txBody>
      </p:sp>
      <p:sp>
        <p:nvSpPr>
          <p:cNvPr id="19458" name="Rectangle 3"/>
          <p:cNvSpPr>
            <a:spLocks noGrp="1"/>
          </p:cNvSpPr>
          <p:nvPr>
            <p:ph type="body" idx="1"/>
          </p:nvPr>
        </p:nvSpPr>
        <p:spPr/>
        <p:txBody>
          <a:bodyPr/>
          <a:lstStyle/>
          <a:p>
            <a:r>
              <a:rPr lang="el-GR" sz="2800" smtClean="0"/>
              <a:t>Σύμφωνα με τον Βιτρούβιο, εφευρέτης του Κορινθιακού κιονόκρανου ήταν ο γλύπτης Καλλίμαχος που εμπνεύστηκε από ένα καλάθι που βρισκόταν στον τάφο ενός κοριτσιού στην Κόρινθο. Το καλάθι, όπου ήταν τοποθετημένα τα παιχνίδια της, σκεπαζόταν από μία τετράγωνη πλάκα. Γύρω από το καλάθι είχαν φυτρώσει άκανθοι ακολουθώντας το σχήμα του. Έτσι γεννήθηκε το κορινθιακό κιονόκρανο σύμφωνα με τον μύθο. </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9457"/>
                                        </p:tgtEl>
                                        <p:attrNameLst>
                                          <p:attrName>style.visibility</p:attrName>
                                        </p:attrNameLst>
                                      </p:cBhvr>
                                      <p:to>
                                        <p:strVal val="visible"/>
                                      </p:to>
                                    </p:set>
                                    <p:anim calcmode="lin" valueType="num">
                                      <p:cBhvr additive="base">
                                        <p:cTn id="7" dur="800" fill="hold">
                                          <p:stCondLst>
                                            <p:cond delay="0"/>
                                          </p:stCondLst>
                                        </p:cTn>
                                        <p:tgtEl>
                                          <p:spTgt spid="19457"/>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945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19458">
                                            <p:txEl>
                                              <p:pRg st="0" end="0"/>
                                            </p:txEl>
                                          </p:spTgt>
                                        </p:tgtEl>
                                        <p:attrNameLst>
                                          <p:attrName>style.visibility</p:attrName>
                                        </p:attrNameLst>
                                      </p:cBhvr>
                                      <p:to>
                                        <p:strVal val="visible"/>
                                      </p:to>
                                    </p:set>
                                    <p:animEffect transition="in" filter="fade">
                                      <p:cBhvr>
                                        <p:cTn id="13" dur="1000"/>
                                        <p:tgtEl>
                                          <p:spTgt spid="19458">
                                            <p:txEl>
                                              <p:pRg st="0" end="0"/>
                                            </p:txEl>
                                          </p:spTgt>
                                        </p:tgtEl>
                                      </p:cBhvr>
                                    </p:animEffect>
                                    <p:anim calcmode="lin" valueType="num">
                                      <p:cBhvr>
                                        <p:cTn id="14" dur="1000" fill="hold"/>
                                        <p:tgtEl>
                                          <p:spTgt spid="19458">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1945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P spid="19458"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1 - Τίτλος"/>
          <p:cNvSpPr>
            <a:spLocks noGrp="1"/>
          </p:cNvSpPr>
          <p:nvPr>
            <p:ph type="title" idx="4294967295"/>
          </p:nvPr>
        </p:nvSpPr>
        <p:spPr>
          <a:xfrm>
            <a:off x="468313" y="260350"/>
            <a:ext cx="8229600" cy="1143000"/>
          </a:xfrm>
        </p:spPr>
        <p:txBody>
          <a:bodyPr/>
          <a:lstStyle/>
          <a:p>
            <a:pPr eaLnBrk="1" hangingPunct="1"/>
            <a:r>
              <a:rPr lang="el-GR">
                <a:solidFill>
                  <a:schemeClr val="accent2"/>
                </a:solidFill>
              </a:rPr>
              <a:t>Φαραώ</a:t>
            </a:r>
          </a:p>
        </p:txBody>
      </p:sp>
      <p:sp>
        <p:nvSpPr>
          <p:cNvPr id="16386" name="2 - Θέση περιεχομένου"/>
          <p:cNvSpPr>
            <a:spLocks noGrp="1"/>
          </p:cNvSpPr>
          <p:nvPr>
            <p:ph idx="4294967295"/>
          </p:nvPr>
        </p:nvSpPr>
        <p:spPr/>
        <p:txBody>
          <a:bodyPr/>
          <a:lstStyle/>
          <a:p>
            <a:pPr eaLnBrk="1" hangingPunct="1"/>
            <a:r>
              <a:rPr lang="el-GR"/>
              <a:t>Οι φαραώ ήταν οι πιο ισχυροί άνθρωποι στην Αρχαία Αίγυπτο. </a:t>
            </a:r>
          </a:p>
          <a:p>
            <a:pPr eaLnBrk="1" hangingPunct="1"/>
            <a:r>
              <a:rPr lang="el-GR"/>
              <a:t>Αποτελούσαν τους </a:t>
            </a:r>
            <a:r>
              <a:rPr lang="el-GR" b="1"/>
              <a:t>πολιτικούς</a:t>
            </a:r>
            <a:r>
              <a:rPr lang="el-GR"/>
              <a:t> και </a:t>
            </a:r>
            <a:r>
              <a:rPr lang="el-GR" b="1"/>
              <a:t>θρησκευτικούς </a:t>
            </a:r>
            <a:r>
              <a:rPr lang="el-GR"/>
              <a:t>ηγέτες των Αιγυπτίων. </a:t>
            </a:r>
          </a:p>
          <a:p>
            <a:pPr eaLnBrk="1" hangingPunct="1"/>
            <a:r>
              <a:rPr lang="el-GR"/>
              <a:t>Κατά την αρχαιότητα οι Φαραώ ταυτίστηκαν με τους θεούς Ώρο, Ρα, Άμμωνα, Ατών και μετά το θάνατο με τον Όσιρι.</a:t>
            </a:r>
          </a:p>
          <a:p>
            <a:pPr eaLnBrk="1" hangingPunct="1"/>
            <a:r>
              <a:rPr lang="el-GR"/>
              <a:t>Αναμφισβήτητα, ο πιο γνωστός Φαραώ της Αιγύπτου ήταν ο </a:t>
            </a:r>
            <a:r>
              <a:rPr lang="el-GR">
                <a:effectLst>
                  <a:outerShdw blurRad="38100" dist="38100" dir="2700000" algn="tl">
                    <a:srgbClr val="C0C0C0"/>
                  </a:outerShdw>
                </a:effectLst>
              </a:rPr>
              <a:t>Τουταγχαμών</a:t>
            </a:r>
            <a:r>
              <a:rPr lang="el-G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dissolve">
                                      <p:cBhvr>
                                        <p:cTn id="7" dur="5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4213" y="476250"/>
            <a:ext cx="7772400" cy="1143000"/>
          </a:xfrm>
        </p:spPr>
        <p:txBody>
          <a:bodyPr rtlCol="0">
            <a:normAutofit fontScale="90000"/>
          </a:bodyPr>
          <a:lstStyle/>
          <a:p>
            <a:pPr eaLnBrk="1" fontAlgn="auto" hangingPunct="1">
              <a:spcAft>
                <a:spcPts val="0"/>
              </a:spcAft>
              <a:defRPr/>
            </a:pPr>
            <a:r>
              <a:rPr lang="el-GR" sz="3600" b="1" dirty="0" smtClean="0">
                <a:solidFill>
                  <a:srgbClr val="002060"/>
                </a:solidFill>
              </a:rPr>
              <a:t>Το μαντείο των Δελφών </a:t>
            </a:r>
            <a:br>
              <a:rPr lang="el-GR" sz="3600" b="1" dirty="0" smtClean="0">
                <a:solidFill>
                  <a:srgbClr val="002060"/>
                </a:solidFill>
              </a:rPr>
            </a:br>
            <a:r>
              <a:rPr lang="el-GR" sz="3600" b="1" dirty="0" smtClean="0">
                <a:solidFill>
                  <a:srgbClr val="002060"/>
                </a:solidFill>
              </a:rPr>
              <a:t>Ο ιερός ναός του Απόλλωνα</a:t>
            </a:r>
            <a:endParaRPr lang="el-GR" sz="3600" b="1" dirty="0">
              <a:solidFill>
                <a:srgbClr val="002060"/>
              </a:solidFill>
            </a:endParaRPr>
          </a:p>
        </p:txBody>
      </p:sp>
      <p:sp>
        <p:nvSpPr>
          <p:cNvPr id="17411" name="2 - Υπότιτλος"/>
          <p:cNvSpPr>
            <a:spLocks noGrp="1"/>
          </p:cNvSpPr>
          <p:nvPr>
            <p:ph type="subTitle" idx="1"/>
          </p:nvPr>
        </p:nvSpPr>
        <p:spPr>
          <a:xfrm>
            <a:off x="539750" y="1844675"/>
            <a:ext cx="8280400" cy="4105275"/>
          </a:xfrm>
        </p:spPr>
        <p:txBody>
          <a:bodyPr/>
          <a:lstStyle/>
          <a:p>
            <a:pPr eaLnBrk="1" hangingPunct="1">
              <a:lnSpc>
                <a:spcPct val="90000"/>
              </a:lnSpc>
            </a:pPr>
            <a:r>
              <a:rPr lang="el-GR" b="1" smtClean="0">
                <a:solidFill>
                  <a:srgbClr val="0070C0"/>
                </a:solidFill>
              </a:rPr>
              <a:t>Για τους αρχαίους έλληνες οι Δελφοί ήταν κατά κυριολεξία το κέντρο και ο ομφαλός της γης.</a:t>
            </a:r>
          </a:p>
          <a:p>
            <a:pPr eaLnBrk="1" hangingPunct="1">
              <a:lnSpc>
                <a:spcPct val="90000"/>
              </a:lnSpc>
            </a:pPr>
            <a:r>
              <a:rPr lang="el-GR" b="1" smtClean="0">
                <a:solidFill>
                  <a:srgbClr val="0070C0"/>
                </a:solidFill>
              </a:rPr>
              <a:t>Το σημείο δύσης του ηλίου 22 Δεκεμβρίου που είναι η μεγαλύτερη νύχτα και η μικρότερη μέρα του έτους.</a:t>
            </a:r>
          </a:p>
          <a:p>
            <a:pPr eaLnBrk="1" hangingPunct="1">
              <a:lnSpc>
                <a:spcPct val="90000"/>
              </a:lnSpc>
            </a:pPr>
            <a:r>
              <a:rPr lang="el-GR" b="1" smtClean="0">
                <a:solidFill>
                  <a:srgbClr val="0070C0"/>
                </a:solidFill>
              </a:rPr>
              <a:t>Οι έλληνες έκτιζαν τους ναούς τους σύμφωνα με την τοποθεσία του Ήλιου.</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1 - Τίτλος"/>
          <p:cNvSpPr>
            <a:spLocks noGrp="1"/>
          </p:cNvSpPr>
          <p:nvPr>
            <p:ph type="ctrTitle" idx="4294967295"/>
          </p:nvPr>
        </p:nvSpPr>
        <p:spPr>
          <a:xfrm>
            <a:off x="611188" y="188913"/>
            <a:ext cx="7772400" cy="1470025"/>
          </a:xfrm>
        </p:spPr>
        <p:txBody>
          <a:bodyPr/>
          <a:lstStyle/>
          <a:p>
            <a:pPr eaLnBrk="1" hangingPunct="1">
              <a:defRPr/>
            </a:pPr>
            <a:r>
              <a:rPr lang="el-GR" b="1" smtClean="0">
                <a:solidFill>
                  <a:srgbClr val="FFFF00"/>
                </a:solidFill>
                <a:effectLst>
                  <a:outerShdw blurRad="38100" dist="38100" dir="2700000" algn="tl">
                    <a:srgbClr val="C0C0C0"/>
                  </a:outerShdw>
                </a:effectLst>
              </a:rPr>
              <a:t>Το μεγαλείο της αρχαιοελληνικής γλυπτικής</a:t>
            </a:r>
          </a:p>
        </p:txBody>
      </p:sp>
      <p:sp>
        <p:nvSpPr>
          <p:cNvPr id="20483" name="2 - Υπότιτλος"/>
          <p:cNvSpPr>
            <a:spLocks noGrp="1"/>
          </p:cNvSpPr>
          <p:nvPr>
            <p:ph type="subTitle" idx="4294967295"/>
          </p:nvPr>
        </p:nvSpPr>
        <p:spPr>
          <a:xfrm>
            <a:off x="323850" y="1700213"/>
            <a:ext cx="8496300" cy="4392612"/>
          </a:xfrm>
        </p:spPr>
        <p:txBody>
          <a:bodyPr/>
          <a:lstStyle/>
          <a:p>
            <a:pPr marL="0" indent="0" algn="ctr" eaLnBrk="1" hangingPunct="1">
              <a:buFont typeface="Arial" charset="0"/>
              <a:buNone/>
            </a:pPr>
            <a:r>
              <a:rPr lang="el-GR" sz="2600" smtClean="0">
                <a:solidFill>
                  <a:srgbClr val="FFFF00"/>
                </a:solidFill>
              </a:rPr>
              <a:t>Η αρχαιοελληνική γλυπτική χωρίζεται σε τρεις περιόδους:</a:t>
            </a:r>
          </a:p>
          <a:p>
            <a:pPr marL="0" indent="0" algn="ctr" eaLnBrk="1" hangingPunct="1">
              <a:buFont typeface="Arial" charset="0"/>
              <a:buNone/>
            </a:pPr>
            <a:r>
              <a:rPr lang="el-GR" sz="2600" smtClean="0">
                <a:solidFill>
                  <a:srgbClr val="FFFF00"/>
                </a:solidFill>
              </a:rPr>
              <a:t>Α) την αρχαϊκή περίοδο, η οποία επικεντρώνεται στην έκφραση της φυσικής τελειότητας της ανθρώπινης μορφής μέσω του μνημειακού χαρακτήρα της γλυπτικής.</a:t>
            </a:r>
          </a:p>
          <a:p>
            <a:pPr marL="0" indent="0" algn="ctr" eaLnBrk="1" hangingPunct="1">
              <a:buFont typeface="Arial" charset="0"/>
              <a:buNone/>
            </a:pPr>
            <a:r>
              <a:rPr lang="el-GR" sz="2600" smtClean="0">
                <a:solidFill>
                  <a:srgbClr val="FFFF00"/>
                </a:solidFill>
              </a:rPr>
              <a:t>Β) την κλασσική περίοδο, όπου οι γλύπτες μελετούν τις μεταβολές που προκαλεί η κίνηση στην τοποθέτηση των άκρων.</a:t>
            </a:r>
          </a:p>
          <a:p>
            <a:pPr marL="0" indent="0" algn="ctr" eaLnBrk="1" hangingPunct="1">
              <a:buFont typeface="Arial" charset="0"/>
              <a:buNone/>
            </a:pPr>
            <a:r>
              <a:rPr lang="el-GR" sz="2600" smtClean="0">
                <a:solidFill>
                  <a:srgbClr val="FFFF00"/>
                </a:solidFill>
              </a:rPr>
              <a:t>Γ) την ελληνιστική περίοδο, κατά την οποία επιλέγονται περισσότερα κοσμικά θέματα, στα οποία καθρεφτίζεται ο εσωτερικός χαρακτήρας, τα συναισθήματα και τα βιώματα, ο ερωτισμός και η βία, αλλά πάνω από όλα η ανάγκη της αλήθειας.</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1 - Τίτλος"/>
          <p:cNvSpPr>
            <a:spLocks noGrp="1"/>
          </p:cNvSpPr>
          <p:nvPr>
            <p:ph type="title" idx="4294967295"/>
          </p:nvPr>
        </p:nvSpPr>
        <p:spPr/>
        <p:txBody>
          <a:bodyPr/>
          <a:lstStyle/>
          <a:p>
            <a:pPr eaLnBrk="1" hangingPunct="1">
              <a:defRPr/>
            </a:pPr>
            <a:r>
              <a:rPr lang="el-GR" b="1" smtClean="0">
                <a:solidFill>
                  <a:srgbClr val="FFFF00"/>
                </a:solidFill>
                <a:effectLst>
                  <a:outerShdw blurRad="38100" dist="38100" dir="2700000" algn="tl">
                    <a:srgbClr val="C0C0C0"/>
                  </a:outerShdw>
                </a:effectLst>
              </a:rPr>
              <a:t>Τα Παναθήναια</a:t>
            </a:r>
          </a:p>
        </p:txBody>
      </p:sp>
      <p:sp>
        <p:nvSpPr>
          <p:cNvPr id="21507" name="2 - Θέση περιεχομένου"/>
          <p:cNvSpPr>
            <a:spLocks noGrp="1"/>
          </p:cNvSpPr>
          <p:nvPr>
            <p:ph idx="4294967295"/>
          </p:nvPr>
        </p:nvSpPr>
        <p:spPr>
          <a:xfrm>
            <a:off x="323850" y="1484313"/>
            <a:ext cx="8640763" cy="4968875"/>
          </a:xfrm>
        </p:spPr>
        <p:txBody>
          <a:bodyPr/>
          <a:lstStyle/>
          <a:p>
            <a:pPr eaLnBrk="1" hangingPunct="1">
              <a:lnSpc>
                <a:spcPct val="80000"/>
              </a:lnSpc>
              <a:buFont typeface="Arial" charset="0"/>
              <a:buNone/>
            </a:pPr>
            <a:r>
              <a:rPr lang="el-GR" sz="2700" smtClean="0">
                <a:solidFill>
                  <a:srgbClr val="FFFF00"/>
                </a:solidFill>
              </a:rPr>
              <a:t>Χαρακτηριστική γιορτή που συνδέεται με τη γλυπτική είναι η πομπή των Παναθηναίων. Το καλοκαίρι ήταν από τις πιο σημαντικές εποχές της Αθήνας, γιατί τότε πραγματοποιούνταν τα Παναθήναια, η μεγαλύτερη γιορτή της πόλης που γινόταν κάθε τέσσερα χρόνια. Ο Φειδίας παρακολουθούσε με θαυμασμό αυτή τη λαμπρή γιορτή και αποφάσισε να την αποτυπώσει στη ζωοφόρο του Παρθενώνα. Εκεί απεικονίζονται γλυπτά όπως οι πεπλοφόροι και οι τοξότες που είναι φτιαγμένα από μάρμαρο και εφυαλωμένα τούβλα. Αυτά τα γλυπτά αντιπροσωπεύουν το ανώτατο σημείο ισορροπίας που έφτασε η Ελληνική γλυπτική.</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1 - Τίτλος"/>
          <p:cNvSpPr>
            <a:spLocks noGrp="1"/>
          </p:cNvSpPr>
          <p:nvPr>
            <p:ph type="title" idx="4294967295"/>
          </p:nvPr>
        </p:nvSpPr>
        <p:spPr>
          <a:xfrm>
            <a:off x="468313" y="260350"/>
            <a:ext cx="8229600" cy="1143000"/>
          </a:xfrm>
        </p:spPr>
        <p:txBody>
          <a:bodyPr/>
          <a:lstStyle/>
          <a:p>
            <a:pPr eaLnBrk="1" hangingPunct="1"/>
            <a:r>
              <a:rPr lang="el-GR" smtClean="0">
                <a:latin typeface="Arial" charset="0"/>
              </a:rPr>
              <a:t>Επίλογος</a:t>
            </a:r>
          </a:p>
        </p:txBody>
      </p:sp>
      <p:sp>
        <p:nvSpPr>
          <p:cNvPr id="22530" name="2 - Θέση περιεχομένου"/>
          <p:cNvSpPr>
            <a:spLocks noGrp="1"/>
          </p:cNvSpPr>
          <p:nvPr>
            <p:ph idx="4294967295"/>
          </p:nvPr>
        </p:nvSpPr>
        <p:spPr>
          <a:xfrm>
            <a:off x="468313" y="1628775"/>
            <a:ext cx="8229600" cy="4525963"/>
          </a:xfrm>
        </p:spPr>
        <p:txBody>
          <a:bodyPr/>
          <a:lstStyle/>
          <a:p>
            <a:pPr eaLnBrk="1" hangingPunct="1">
              <a:buFont typeface="Arial" charset="0"/>
              <a:buNone/>
            </a:pPr>
            <a:r>
              <a:rPr lang="el-GR" smtClean="0">
                <a:latin typeface="Arial" charset="0"/>
              </a:rPr>
              <a:t> </a:t>
            </a:r>
            <a:r>
              <a:rPr lang="el-GR" sz="2400" i="1" smtClean="0">
                <a:latin typeface="Arial" charset="0"/>
              </a:rPr>
              <a:t>Μέσα από την εμπειρία της ερευνητικής εργασίας</a:t>
            </a:r>
            <a:r>
              <a:rPr lang="el-GR" sz="2400" smtClean="0">
                <a:latin typeface="Arial" charset="0"/>
              </a:rPr>
              <a:t>, </a:t>
            </a:r>
            <a:endParaRPr lang="en-US" sz="2400" smtClean="0">
              <a:latin typeface="Arial" charset="0"/>
            </a:endParaRPr>
          </a:p>
          <a:p>
            <a:pPr eaLnBrk="1" hangingPunct="1">
              <a:buFont typeface="Arial" charset="0"/>
              <a:buNone/>
            </a:pPr>
            <a:r>
              <a:rPr lang="en-US" sz="2400" smtClean="0">
                <a:latin typeface="Arial" charset="0"/>
              </a:rPr>
              <a:t> </a:t>
            </a:r>
            <a:r>
              <a:rPr lang="el-GR" sz="2400" i="1" smtClean="0">
                <a:latin typeface="Arial" charset="0"/>
              </a:rPr>
              <a:t>της συνεργασίας μεταξύ των μαθητών</a:t>
            </a:r>
            <a:r>
              <a:rPr lang="el-GR" sz="2400" smtClean="0">
                <a:latin typeface="Arial" charset="0"/>
              </a:rPr>
              <a:t> </a:t>
            </a:r>
            <a:endParaRPr lang="en-US" sz="2400" smtClean="0">
              <a:latin typeface="Arial" charset="0"/>
            </a:endParaRPr>
          </a:p>
          <a:p>
            <a:pPr eaLnBrk="1" hangingPunct="1">
              <a:buFont typeface="Arial" charset="0"/>
              <a:buNone/>
            </a:pPr>
            <a:r>
              <a:rPr lang="en-US" sz="2400" smtClean="0">
                <a:latin typeface="Arial" charset="0"/>
              </a:rPr>
              <a:t> </a:t>
            </a:r>
            <a:r>
              <a:rPr lang="el-GR" sz="2400" smtClean="0">
                <a:latin typeface="Arial" charset="0"/>
              </a:rPr>
              <a:t>και </a:t>
            </a:r>
            <a:r>
              <a:rPr lang="el-GR" sz="2400" i="1" smtClean="0">
                <a:latin typeface="Arial" charset="0"/>
              </a:rPr>
              <a:t>της αναζήτησης</a:t>
            </a:r>
            <a:r>
              <a:rPr lang="en-US" sz="2400" i="1" smtClean="0">
                <a:latin typeface="Arial" charset="0"/>
              </a:rPr>
              <a:t>, </a:t>
            </a:r>
            <a:r>
              <a:rPr lang="el-GR" sz="2400" i="1" smtClean="0">
                <a:latin typeface="Arial" charset="0"/>
              </a:rPr>
              <a:t>εύρεσης</a:t>
            </a:r>
            <a:r>
              <a:rPr lang="en-US" sz="2400" i="1" smtClean="0">
                <a:latin typeface="Arial" charset="0"/>
              </a:rPr>
              <a:t> </a:t>
            </a:r>
            <a:r>
              <a:rPr lang="el-GR" sz="2400" i="1" smtClean="0">
                <a:latin typeface="Arial" charset="0"/>
              </a:rPr>
              <a:t>και σύνθεσης πληροφοριών </a:t>
            </a:r>
          </a:p>
          <a:p>
            <a:pPr eaLnBrk="1" hangingPunct="1">
              <a:buFont typeface="Arial" charset="0"/>
              <a:buNone/>
            </a:pPr>
            <a:endParaRPr lang="en-US" sz="2400" i="1" smtClean="0">
              <a:latin typeface="Arial" charset="0"/>
            </a:endParaRPr>
          </a:p>
          <a:p>
            <a:pPr eaLnBrk="1" hangingPunct="1">
              <a:buFont typeface="Arial" charset="0"/>
              <a:buNone/>
            </a:pPr>
            <a:r>
              <a:rPr lang="en-US" sz="2400" smtClean="0">
                <a:latin typeface="Arial" charset="0"/>
              </a:rPr>
              <a:t> </a:t>
            </a:r>
            <a:r>
              <a:rPr lang="el-GR" sz="2400" smtClean="0">
                <a:latin typeface="Arial" charset="0"/>
              </a:rPr>
              <a:t>καταφέραμε να επιτύχουμε τον αρχικό μας στόχο.</a:t>
            </a:r>
          </a:p>
          <a:p>
            <a:pPr eaLnBrk="1" hangingPunct="1">
              <a:buFont typeface="Arial" charset="0"/>
              <a:buNone/>
            </a:pPr>
            <a:endParaRPr lang="en-US" sz="2400" smtClean="0">
              <a:latin typeface="Arial" charset="0"/>
            </a:endParaRPr>
          </a:p>
          <a:p>
            <a:pPr eaLnBrk="1" hangingPunct="1">
              <a:buFont typeface="Arial" charset="0"/>
              <a:buNone/>
            </a:pPr>
            <a:r>
              <a:rPr lang="el-GR" sz="2400" smtClean="0">
                <a:latin typeface="Arial" charset="0"/>
              </a:rPr>
              <a:t> Ο στόχος αυτός δεν ήταν άλλος από το να αποδείξουμε </a:t>
            </a:r>
            <a:endParaRPr lang="en-US" sz="2400" smtClean="0">
              <a:latin typeface="Arial" charset="0"/>
            </a:endParaRPr>
          </a:p>
          <a:p>
            <a:pPr eaLnBrk="1" hangingPunct="1">
              <a:buFont typeface="Arial" charset="0"/>
              <a:buNone/>
            </a:pPr>
            <a:r>
              <a:rPr lang="en-US" sz="2400" smtClean="0">
                <a:latin typeface="Arial" charset="0"/>
              </a:rPr>
              <a:t> </a:t>
            </a:r>
            <a:r>
              <a:rPr lang="el-GR" sz="2400" smtClean="0">
                <a:latin typeface="Arial" charset="0"/>
              </a:rPr>
              <a:t>ότι </a:t>
            </a:r>
            <a:r>
              <a:rPr lang="el-GR" sz="2400" b="1" smtClean="0">
                <a:effectLst>
                  <a:outerShdw blurRad="38100" dist="38100" dir="2700000" algn="tl">
                    <a:srgbClr val="C0C0C0"/>
                  </a:outerShdw>
                </a:effectLst>
                <a:latin typeface="Arial" charset="0"/>
              </a:rPr>
              <a:t>ο αρχαίος ελληνικός πολιτισμός δε θεωρείται άδικα</a:t>
            </a:r>
            <a:r>
              <a:rPr lang="el-GR" sz="2400" smtClean="0">
                <a:latin typeface="Arial" charset="0"/>
              </a:rPr>
              <a:t> </a:t>
            </a:r>
            <a:endParaRPr lang="en-US" sz="2400" smtClean="0">
              <a:latin typeface="Arial" charset="0"/>
            </a:endParaRPr>
          </a:p>
          <a:p>
            <a:pPr eaLnBrk="1" hangingPunct="1">
              <a:buFont typeface="Arial" charset="0"/>
              <a:buNone/>
            </a:pPr>
            <a:r>
              <a:rPr lang="en-US" sz="2400" smtClean="0">
                <a:latin typeface="Arial" charset="0"/>
              </a:rPr>
              <a:t> </a:t>
            </a:r>
            <a:r>
              <a:rPr lang="el-GR" sz="2400" b="1" smtClean="0">
                <a:effectLst>
                  <a:outerShdw blurRad="38100" dist="38100" dir="2700000" algn="tl">
                    <a:srgbClr val="C0C0C0"/>
                  </a:outerShdw>
                </a:effectLst>
                <a:latin typeface="Arial" charset="0"/>
              </a:rPr>
              <a:t>ο πιο σημαντικός και αξιοζήλευτος </a:t>
            </a:r>
            <a:endParaRPr lang="en-US" sz="2400" b="1" smtClean="0">
              <a:effectLst>
                <a:outerShdw blurRad="38100" dist="38100" dir="2700000" algn="tl">
                  <a:srgbClr val="C0C0C0"/>
                </a:outerShdw>
              </a:effectLst>
              <a:latin typeface="Arial" charset="0"/>
            </a:endParaRPr>
          </a:p>
          <a:p>
            <a:pPr eaLnBrk="1" hangingPunct="1">
              <a:buFont typeface="Arial" charset="0"/>
              <a:buNone/>
            </a:pPr>
            <a:r>
              <a:rPr lang="en-US" sz="2400" b="1" smtClean="0">
                <a:effectLst>
                  <a:outerShdw blurRad="38100" dist="38100" dir="2700000" algn="tl">
                    <a:srgbClr val="C0C0C0"/>
                  </a:outerShdw>
                </a:effectLst>
                <a:latin typeface="Arial" charset="0"/>
              </a:rPr>
              <a:t>  </a:t>
            </a:r>
            <a:r>
              <a:rPr lang="el-GR" sz="2400" b="1" smtClean="0">
                <a:effectLst>
                  <a:outerShdw blurRad="38100" dist="38100" dir="2700000" algn="tl">
                    <a:srgbClr val="C0C0C0"/>
                  </a:outerShdw>
                </a:effectLst>
                <a:latin typeface="Arial" charset="0"/>
              </a:rPr>
              <a:t>ακόμα και στις μέρες μας</a:t>
            </a:r>
            <a:r>
              <a:rPr lang="el-GR" sz="2400" smtClean="0">
                <a:latin typeface="Arial" charset="0"/>
              </a:rPr>
              <a:t>..</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22529"/>
                                        </p:tgtEl>
                                        <p:attrNameLst>
                                          <p:attrName>style.visibility</p:attrName>
                                        </p:attrNameLst>
                                      </p:cBhvr>
                                      <p:to>
                                        <p:strVal val="visible"/>
                                      </p:to>
                                    </p:set>
                                    <p:anim calcmode="lin" valueType="num">
                                      <p:cBhvr additive="base">
                                        <p:cTn id="7" dur="800" fill="hold">
                                          <p:stCondLst>
                                            <p:cond delay="0"/>
                                          </p:stCondLst>
                                        </p:cTn>
                                        <p:tgtEl>
                                          <p:spTgt spid="22529"/>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225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endParaRPr lang="el-GR" smtClean="0"/>
          </a:p>
        </p:txBody>
      </p:sp>
      <p:sp>
        <p:nvSpPr>
          <p:cNvPr id="24579" name="Rectangle 3"/>
          <p:cNvSpPr>
            <a:spLocks noGrp="1"/>
          </p:cNvSpPr>
          <p:nvPr>
            <p:ph type="body" idx="1"/>
          </p:nvPr>
        </p:nvSpPr>
        <p:spPr/>
        <p:txBody>
          <a:bodyPr/>
          <a:lstStyle/>
          <a:p>
            <a:pPr>
              <a:buFont typeface="Arial" charset="0"/>
              <a:buNone/>
            </a:pPr>
            <a:r>
              <a:rPr lang="el-GR" sz="2400" smtClean="0">
                <a:latin typeface="Arial" charset="0"/>
              </a:rPr>
              <a:t>    Έτσι, εκτός του ότι εργαστήκαμε εφαρμόζοντας ένα διαφορετικό μοντέλο διδασκαλίας, </a:t>
            </a:r>
          </a:p>
          <a:p>
            <a:pPr>
              <a:buFont typeface="Arial" charset="0"/>
              <a:buNone/>
            </a:pPr>
            <a:endParaRPr lang="el-GR" sz="2400" smtClean="0">
              <a:latin typeface="Arial" charset="0"/>
            </a:endParaRPr>
          </a:p>
          <a:p>
            <a:pPr>
              <a:buFont typeface="Arial" charset="0"/>
              <a:buNone/>
            </a:pPr>
            <a:r>
              <a:rPr lang="el-GR" sz="2400" smtClean="0">
                <a:latin typeface="Arial" charset="0"/>
              </a:rPr>
              <a:t>    εμπλουτίσαμε τις γνώσεις μας και αποδείξαμε τον αρχικό μας προβληματισμό.</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1 - Τίτλος"/>
          <p:cNvSpPr>
            <a:spLocks noGrp="1"/>
          </p:cNvSpPr>
          <p:nvPr>
            <p:ph type="title" idx="4294967295"/>
          </p:nvPr>
        </p:nvSpPr>
        <p:spPr/>
        <p:txBody>
          <a:bodyPr/>
          <a:lstStyle/>
          <a:p>
            <a:pPr eaLnBrk="1" hangingPunct="1"/>
            <a:r>
              <a:rPr lang="el-GR">
                <a:solidFill>
                  <a:schemeClr val="bg1"/>
                </a:solidFill>
              </a:rPr>
              <a:t>Πυραμίδες</a:t>
            </a:r>
          </a:p>
        </p:txBody>
      </p:sp>
      <p:sp>
        <p:nvSpPr>
          <p:cNvPr id="17411" name="2 - Θέση περιεχομένου"/>
          <p:cNvSpPr>
            <a:spLocks noGrp="1"/>
          </p:cNvSpPr>
          <p:nvPr>
            <p:ph idx="4294967295"/>
          </p:nvPr>
        </p:nvSpPr>
        <p:spPr>
          <a:xfrm>
            <a:off x="500063" y="1643063"/>
            <a:ext cx="8229600" cy="4525962"/>
          </a:xfrm>
        </p:spPr>
        <p:txBody>
          <a:bodyPr/>
          <a:lstStyle/>
          <a:p>
            <a:pPr eaLnBrk="1" hangingPunct="1">
              <a:lnSpc>
                <a:spcPct val="80000"/>
              </a:lnSpc>
            </a:pPr>
            <a:r>
              <a:rPr lang="el-GR" sz="3000" dirty="0" smtClean="0">
                <a:solidFill>
                  <a:schemeClr val="bg1"/>
                </a:solidFill>
              </a:rPr>
              <a:t>Οι πυραμίδες είναι έργο πολιτισμικό. Δημιουργήθηκαν στην περιοχή της Βόρειας Αφρικής και συγκεκριμένα στη χώρα της Αιγύπτου. Χρησιμοποιήθηκαν για τον ενταφιασμό των Φαραώ. Ανήκουν στα 7 θαύματα του κόσμου και αποτελούν από τα πιο αρχαία μνημεία.</a:t>
            </a:r>
          </a:p>
          <a:p>
            <a:pPr eaLnBrk="1" hangingPunct="1">
              <a:lnSpc>
                <a:spcPct val="80000"/>
              </a:lnSpc>
            </a:pPr>
            <a:r>
              <a:rPr lang="el-GR" sz="3000" dirty="0" smtClean="0">
                <a:solidFill>
                  <a:schemeClr val="bg1"/>
                </a:solidFill>
              </a:rPr>
              <a:t>Οι </a:t>
            </a:r>
            <a:r>
              <a:rPr lang="el-GR" sz="3000" dirty="0">
                <a:solidFill>
                  <a:schemeClr val="bg1"/>
                </a:solidFill>
              </a:rPr>
              <a:t>τρείς μεγαλύτερες πυραμίδες είναι:</a:t>
            </a:r>
          </a:p>
          <a:p>
            <a:pPr eaLnBrk="1" hangingPunct="1">
              <a:lnSpc>
                <a:spcPct val="80000"/>
              </a:lnSpc>
              <a:buFont typeface="Arial" charset="0"/>
              <a:buNone/>
            </a:pPr>
            <a:r>
              <a:rPr lang="el-GR" sz="3000" dirty="0">
                <a:solidFill>
                  <a:schemeClr val="bg1"/>
                </a:solidFill>
              </a:rPr>
              <a:t> 1)του Χέοπα </a:t>
            </a:r>
          </a:p>
          <a:p>
            <a:pPr eaLnBrk="1" hangingPunct="1">
              <a:lnSpc>
                <a:spcPct val="80000"/>
              </a:lnSpc>
              <a:buFont typeface="Arial" charset="0"/>
              <a:buNone/>
            </a:pPr>
            <a:r>
              <a:rPr lang="el-GR" sz="3000" dirty="0">
                <a:solidFill>
                  <a:schemeClr val="bg1"/>
                </a:solidFill>
              </a:rPr>
              <a:t> 2)του </a:t>
            </a:r>
            <a:r>
              <a:rPr lang="el-GR" sz="3000" dirty="0" err="1">
                <a:solidFill>
                  <a:schemeClr val="bg1"/>
                </a:solidFill>
              </a:rPr>
              <a:t>Χεφρήνου</a:t>
            </a:r>
            <a:endParaRPr lang="el-GR" sz="3000" dirty="0">
              <a:solidFill>
                <a:schemeClr val="bg1"/>
              </a:solidFill>
            </a:endParaRPr>
          </a:p>
          <a:p>
            <a:pPr eaLnBrk="1" hangingPunct="1">
              <a:lnSpc>
                <a:spcPct val="80000"/>
              </a:lnSpc>
              <a:buFont typeface="Arial" charset="0"/>
              <a:buNone/>
            </a:pPr>
            <a:r>
              <a:rPr lang="el-GR" sz="3000" dirty="0">
                <a:solidFill>
                  <a:schemeClr val="bg1"/>
                </a:solidFill>
              </a:rPr>
              <a:t> 3)του </a:t>
            </a:r>
            <a:r>
              <a:rPr lang="el-GR" sz="3000" dirty="0" err="1">
                <a:solidFill>
                  <a:schemeClr val="bg1"/>
                </a:solidFill>
              </a:rPr>
              <a:t>Μυκερίνου</a:t>
            </a:r>
            <a:endParaRPr lang="el-GR" sz="3000" dirty="0">
              <a:solidFill>
                <a:schemeClr val="bg1"/>
              </a:solidFill>
            </a:endParaRPr>
          </a:p>
          <a:p>
            <a:pPr eaLnBrk="1" hangingPunct="1">
              <a:lnSpc>
                <a:spcPct val="80000"/>
              </a:lnSpc>
              <a:buFont typeface="Arial" charset="0"/>
              <a:buNone/>
            </a:pPr>
            <a:endParaRPr lang="el-GR" sz="3000" dirty="0"/>
          </a:p>
          <a:p>
            <a:pPr eaLnBrk="1" hangingPunct="1">
              <a:lnSpc>
                <a:spcPct val="80000"/>
              </a:lnSpc>
              <a:buFont typeface="Arial" charset="0"/>
              <a:buNone/>
            </a:pPr>
            <a:endParaRPr lang="el-GR" sz="3000" dirty="0"/>
          </a:p>
        </p:txBody>
      </p:sp>
      <p:pic>
        <p:nvPicPr>
          <p:cNvPr id="2051" name="Picture 3" descr="C:\Users\Vassoula\Desktop\Εικόνα2.jpg"/>
          <p:cNvPicPr>
            <a:picLocks noChangeAspect="1" noChangeArrowheads="1"/>
          </p:cNvPicPr>
          <p:nvPr/>
        </p:nvPicPr>
        <p:blipFill>
          <a:blip r:embed="rId3"/>
          <a:srcRect/>
          <a:stretch>
            <a:fillRect/>
          </a:stretch>
        </p:blipFill>
        <p:spPr bwMode="auto">
          <a:xfrm>
            <a:off x="0" y="10159"/>
            <a:ext cx="9144000" cy="6847841"/>
          </a:xfrm>
          <a:prstGeom prst="rect">
            <a:avLst/>
          </a:prstGeom>
          <a:noFill/>
        </p:spPr>
      </p:pic>
      <p:sp>
        <p:nvSpPr>
          <p:cNvPr id="6" name="5 - Ορθογώνιο"/>
          <p:cNvSpPr/>
          <p:nvPr/>
        </p:nvSpPr>
        <p:spPr>
          <a:xfrm>
            <a:off x="357158" y="1643050"/>
            <a:ext cx="7858180" cy="4154984"/>
          </a:xfrm>
          <a:prstGeom prst="rect">
            <a:avLst/>
          </a:prstGeom>
        </p:spPr>
        <p:txBody>
          <a:bodyPr wrap="square">
            <a:spAutoFit/>
          </a:bodyPr>
          <a:lstStyle/>
          <a:p>
            <a:pPr eaLnBrk="1" hangingPunct="1">
              <a:lnSpc>
                <a:spcPct val="80000"/>
              </a:lnSpc>
            </a:pPr>
            <a:r>
              <a:rPr lang="el-GR" sz="3000" dirty="0" smtClean="0">
                <a:solidFill>
                  <a:schemeClr val="bg1"/>
                </a:solidFill>
                <a:latin typeface="+mn-lt"/>
              </a:rPr>
              <a:t>Οι πυραμίδες είναι έργο πολιτισμικό. Δημιουργήθηκαν στην περιοχή της Βόρειας Αφρικής και συγκεκριμένα στη χώρα της Αιγύπτου. Χρησιμοποιήθηκαν για τον ενταφιασμό των Φαραώ. Ανήκουν στα 7 θαύματα του κόσμου και αποτελούν από τα πιο αρχαία μνημεία.</a:t>
            </a:r>
          </a:p>
          <a:p>
            <a:pPr eaLnBrk="1" hangingPunct="1">
              <a:lnSpc>
                <a:spcPct val="80000"/>
              </a:lnSpc>
            </a:pPr>
            <a:r>
              <a:rPr lang="el-GR" sz="3000" dirty="0" smtClean="0">
                <a:solidFill>
                  <a:schemeClr val="bg1"/>
                </a:solidFill>
                <a:latin typeface="+mn-lt"/>
              </a:rPr>
              <a:t>Οι τρείς μεγαλύτερες πυραμίδες είναι:</a:t>
            </a:r>
          </a:p>
          <a:p>
            <a:pPr eaLnBrk="1" hangingPunct="1">
              <a:lnSpc>
                <a:spcPct val="80000"/>
              </a:lnSpc>
              <a:buFont typeface="Arial" charset="0"/>
              <a:buNone/>
            </a:pPr>
            <a:r>
              <a:rPr lang="el-GR" sz="3000" dirty="0" smtClean="0">
                <a:solidFill>
                  <a:schemeClr val="bg1"/>
                </a:solidFill>
                <a:latin typeface="+mn-lt"/>
              </a:rPr>
              <a:t> 1)του Χέοπα </a:t>
            </a:r>
          </a:p>
          <a:p>
            <a:pPr eaLnBrk="1" hangingPunct="1">
              <a:lnSpc>
                <a:spcPct val="80000"/>
              </a:lnSpc>
              <a:buFont typeface="Arial" charset="0"/>
              <a:buNone/>
            </a:pPr>
            <a:r>
              <a:rPr lang="el-GR" sz="3000" dirty="0" smtClean="0">
                <a:solidFill>
                  <a:schemeClr val="bg1"/>
                </a:solidFill>
                <a:latin typeface="+mn-lt"/>
              </a:rPr>
              <a:t> 2)του </a:t>
            </a:r>
            <a:r>
              <a:rPr lang="el-GR" sz="3000" dirty="0" err="1" smtClean="0">
                <a:solidFill>
                  <a:schemeClr val="bg1"/>
                </a:solidFill>
                <a:latin typeface="+mn-lt"/>
              </a:rPr>
              <a:t>Χεφρήνου</a:t>
            </a:r>
            <a:endParaRPr lang="el-GR" sz="3000" dirty="0" smtClean="0">
              <a:solidFill>
                <a:schemeClr val="bg1"/>
              </a:solidFill>
              <a:latin typeface="+mn-lt"/>
            </a:endParaRPr>
          </a:p>
          <a:p>
            <a:pPr eaLnBrk="1" hangingPunct="1">
              <a:lnSpc>
                <a:spcPct val="80000"/>
              </a:lnSpc>
              <a:buFont typeface="Arial" charset="0"/>
              <a:buNone/>
            </a:pPr>
            <a:r>
              <a:rPr lang="el-GR" sz="3000" dirty="0" smtClean="0">
                <a:solidFill>
                  <a:schemeClr val="bg1"/>
                </a:solidFill>
                <a:latin typeface="+mn-lt"/>
              </a:rPr>
              <a:t> 3)του </a:t>
            </a:r>
            <a:r>
              <a:rPr lang="el-GR" sz="3000" dirty="0" err="1" smtClean="0">
                <a:solidFill>
                  <a:schemeClr val="bg1"/>
                </a:solidFill>
                <a:latin typeface="+mn-lt"/>
              </a:rPr>
              <a:t>Μυκερίνου</a:t>
            </a:r>
            <a:endParaRPr lang="el-GR" sz="3000" dirty="0">
              <a:solidFill>
                <a:schemeClr val="bg1"/>
              </a:solidFill>
              <a:latin typeface="+mn-lt"/>
            </a:endParaRPr>
          </a:p>
        </p:txBody>
      </p:sp>
      <p:sp>
        <p:nvSpPr>
          <p:cNvPr id="7" name="6 - Ορθογώνιο"/>
          <p:cNvSpPr/>
          <p:nvPr/>
        </p:nvSpPr>
        <p:spPr>
          <a:xfrm>
            <a:off x="2214546" y="357166"/>
            <a:ext cx="4000528" cy="769441"/>
          </a:xfrm>
          <a:prstGeom prst="rect">
            <a:avLst/>
          </a:prstGeom>
        </p:spPr>
        <p:txBody>
          <a:bodyPr wrap="square">
            <a:spAutoFit/>
          </a:bodyPr>
          <a:lstStyle/>
          <a:p>
            <a:pPr algn="ctr"/>
            <a:r>
              <a:rPr lang="el-GR" sz="4400" dirty="0" smtClean="0">
                <a:solidFill>
                  <a:schemeClr val="bg1"/>
                </a:solidFill>
                <a:latin typeface="+mj-lt"/>
              </a:rPr>
              <a:t>Πυραμίδες</a:t>
            </a:r>
            <a:endParaRPr lang="el-GR" sz="4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dissolve">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1 - Τίτλος"/>
          <p:cNvSpPr>
            <a:spLocks noGrp="1"/>
          </p:cNvSpPr>
          <p:nvPr>
            <p:ph type="title" idx="4294967295"/>
          </p:nvPr>
        </p:nvSpPr>
        <p:spPr>
          <a:xfrm>
            <a:off x="468313" y="260350"/>
            <a:ext cx="8229600" cy="1143000"/>
          </a:xfrm>
        </p:spPr>
        <p:txBody>
          <a:bodyPr/>
          <a:lstStyle/>
          <a:p>
            <a:pPr eaLnBrk="1" hangingPunct="1"/>
            <a:r>
              <a:rPr lang="el-GR">
                <a:solidFill>
                  <a:schemeClr val="accent2"/>
                </a:solidFill>
              </a:rPr>
              <a:t>Νείλος</a:t>
            </a:r>
          </a:p>
        </p:txBody>
      </p:sp>
      <p:sp>
        <p:nvSpPr>
          <p:cNvPr id="18434" name="2 - Θέση περιεχομένου"/>
          <p:cNvSpPr>
            <a:spLocks noGrp="1"/>
          </p:cNvSpPr>
          <p:nvPr>
            <p:ph idx="4294967295"/>
          </p:nvPr>
        </p:nvSpPr>
        <p:spPr/>
        <p:txBody>
          <a:bodyPr/>
          <a:lstStyle/>
          <a:p>
            <a:pPr eaLnBrk="1" hangingPunct="1">
              <a:lnSpc>
                <a:spcPct val="80000"/>
              </a:lnSpc>
            </a:pPr>
            <a:r>
              <a:rPr lang="el-GR" sz="3000"/>
              <a:t>Ο ποταμός Νείλος βρίσκεται στη Β.Α. Αφρική και έχει μήκος 6700 χιλιόμετρα. </a:t>
            </a:r>
          </a:p>
          <a:p>
            <a:pPr eaLnBrk="1" hangingPunct="1">
              <a:lnSpc>
                <a:spcPct val="80000"/>
              </a:lnSpc>
            </a:pPr>
            <a:endParaRPr lang="el-GR" sz="3000"/>
          </a:p>
          <a:p>
            <a:pPr eaLnBrk="1" hangingPunct="1">
              <a:lnSpc>
                <a:spcPct val="80000"/>
              </a:lnSpc>
            </a:pPr>
            <a:r>
              <a:rPr lang="el-GR" sz="3000"/>
              <a:t>Στην αρχαιότητα </a:t>
            </a:r>
            <a:r>
              <a:rPr lang="el-GR" sz="3000" b="1"/>
              <a:t>οι Αιγύπτιοι τον λάτρευαν σαν</a:t>
            </a:r>
            <a:r>
              <a:rPr lang="el-GR" sz="3000"/>
              <a:t> </a:t>
            </a:r>
            <a:r>
              <a:rPr lang="el-GR" sz="3000" b="1"/>
              <a:t>θεό</a:t>
            </a:r>
            <a:r>
              <a:rPr lang="el-GR" sz="3000"/>
              <a:t> και το όνομά του ήταν Χάπι.</a:t>
            </a:r>
          </a:p>
          <a:p>
            <a:pPr eaLnBrk="1" hangingPunct="1">
              <a:lnSpc>
                <a:spcPct val="80000"/>
              </a:lnSpc>
            </a:pPr>
            <a:endParaRPr lang="el-GR" sz="3000"/>
          </a:p>
          <a:p>
            <a:pPr eaLnBrk="1" hangingPunct="1">
              <a:lnSpc>
                <a:spcPct val="80000"/>
              </a:lnSpc>
            </a:pPr>
            <a:r>
              <a:rPr lang="el-GR" sz="3000"/>
              <a:t> Ήταν μοναδική πηγή για την Αρχαία Αίγυπτο και </a:t>
            </a:r>
            <a:r>
              <a:rPr lang="el-GR" sz="3000" b="1"/>
              <a:t>σημαντικός συντελεστής για την ανάπτυξη του Αιγυπτιακού πολιτισμού</a:t>
            </a:r>
            <a:r>
              <a:rPr lang="el-GR" sz="30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dissolve">
                                      <p:cBhvr>
                                        <p:cTn id="7" dur="500"/>
                                        <p:tgtEl>
                                          <p:spTgt spid="1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lstStyle/>
          <a:p>
            <a:r>
              <a:rPr lang="el-GR">
                <a:solidFill>
                  <a:schemeClr val="accent2"/>
                </a:solidFill>
              </a:rPr>
              <a:t>Πάπυρος</a:t>
            </a:r>
          </a:p>
        </p:txBody>
      </p:sp>
      <p:sp>
        <p:nvSpPr>
          <p:cNvPr id="30723" name="Rectangle 3"/>
          <p:cNvSpPr>
            <a:spLocks noGrp="1"/>
          </p:cNvSpPr>
          <p:nvPr>
            <p:ph type="body" idx="1"/>
          </p:nvPr>
        </p:nvSpPr>
        <p:spPr/>
        <p:txBody>
          <a:bodyPr/>
          <a:lstStyle/>
          <a:p>
            <a:pPr eaLnBrk="1" hangingPunct="1">
              <a:lnSpc>
                <a:spcPct val="80000"/>
              </a:lnSpc>
            </a:pPr>
            <a:r>
              <a:rPr lang="el-GR" sz="3000" b="1"/>
              <a:t>Πάπυρος</a:t>
            </a:r>
            <a:r>
              <a:rPr lang="el-GR" sz="3000"/>
              <a:t> σημαίνει στα αιγυπτιακά </a:t>
            </a:r>
            <a:r>
              <a:rPr lang="el-GR" sz="3000" b="1"/>
              <a:t>φυτό του Νείλου</a:t>
            </a:r>
            <a:r>
              <a:rPr lang="el-GR" sz="3000"/>
              <a:t>.</a:t>
            </a:r>
          </a:p>
          <a:p>
            <a:pPr eaLnBrk="1" hangingPunct="1">
              <a:lnSpc>
                <a:spcPct val="80000"/>
              </a:lnSpc>
            </a:pPr>
            <a:r>
              <a:rPr lang="el-GR" sz="3000"/>
              <a:t>Στις όχθες του Νείλου μάζευαν το φυτό αυτό, από τα φύλλα του οποίου κατασκευαζόταν στην αρχαιότητα το χαρτί, με ειδική λεπτή επεξεργασία.</a:t>
            </a:r>
          </a:p>
          <a:p>
            <a:pPr eaLnBrk="1" hangingPunct="1">
              <a:lnSpc>
                <a:spcPct val="80000"/>
              </a:lnSpc>
            </a:pPr>
            <a:r>
              <a:rPr lang="el-GR" sz="3000"/>
              <a:t> 270 πάπυροι βρέθηκαν με κείμενα ομηρικά, </a:t>
            </a:r>
          </a:p>
          <a:p>
            <a:pPr eaLnBrk="1" hangingPunct="1">
              <a:lnSpc>
                <a:spcPct val="80000"/>
              </a:lnSpc>
              <a:buFont typeface="Arial" charset="0"/>
              <a:buNone/>
            </a:pPr>
            <a:r>
              <a:rPr lang="el-GR" sz="3000"/>
              <a:t>    100 με κείμενα της Αγίας Γραφής και</a:t>
            </a:r>
          </a:p>
          <a:p>
            <a:pPr eaLnBrk="1" hangingPunct="1">
              <a:lnSpc>
                <a:spcPct val="80000"/>
              </a:lnSpc>
              <a:buFont typeface="Arial" charset="0"/>
              <a:buNone/>
            </a:pPr>
            <a:r>
              <a:rPr lang="el-GR" sz="3000"/>
              <a:t>    200 με κείμενα αρχαίων συγγραφέων και ποιητών, ανάμεσα στα οποία η “Αθηναίων Πολιτεία” του Αριστοτέλη.</a:t>
            </a:r>
          </a:p>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dissolve">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dissolve">
                                      <p:cBhvr>
                                        <p:cTn id="12" dur="500"/>
                                        <p:tgtEl>
                                          <p:spTgt spid="307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23">
                                            <p:txEl>
                                              <p:pRg st="1" end="1"/>
                                            </p:txEl>
                                          </p:spTgt>
                                        </p:tgtEl>
                                        <p:attrNameLst>
                                          <p:attrName>style.visibility</p:attrName>
                                        </p:attrNameLst>
                                      </p:cBhvr>
                                      <p:to>
                                        <p:strVal val="visible"/>
                                      </p:to>
                                    </p:set>
                                    <p:animEffect transition="in" filter="dissolve">
                                      <p:cBhvr>
                                        <p:cTn id="17" dur="500"/>
                                        <p:tgtEl>
                                          <p:spTgt spid="307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723">
                                            <p:txEl>
                                              <p:pRg st="2" end="2"/>
                                            </p:txEl>
                                          </p:spTgt>
                                        </p:tgtEl>
                                        <p:attrNameLst>
                                          <p:attrName>style.visibility</p:attrName>
                                        </p:attrNameLst>
                                      </p:cBhvr>
                                      <p:to>
                                        <p:strVal val="visible"/>
                                      </p:to>
                                    </p:set>
                                    <p:animEffect transition="in" filter="dissolve">
                                      <p:cBhvr>
                                        <p:cTn id="22" dur="500"/>
                                        <p:tgtEl>
                                          <p:spTgt spid="307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723">
                                            <p:txEl>
                                              <p:pRg st="3" end="3"/>
                                            </p:txEl>
                                          </p:spTgt>
                                        </p:tgtEl>
                                        <p:attrNameLst>
                                          <p:attrName>style.visibility</p:attrName>
                                        </p:attrNameLst>
                                      </p:cBhvr>
                                      <p:to>
                                        <p:strVal val="visible"/>
                                      </p:to>
                                    </p:set>
                                    <p:animEffect transition="in" filter="dissolve">
                                      <p:cBhvr>
                                        <p:cTn id="27" dur="500"/>
                                        <p:tgtEl>
                                          <p:spTgt spid="307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723">
                                            <p:txEl>
                                              <p:pRg st="4" end="4"/>
                                            </p:txEl>
                                          </p:spTgt>
                                        </p:tgtEl>
                                        <p:attrNameLst>
                                          <p:attrName>style.visibility</p:attrName>
                                        </p:attrNameLst>
                                      </p:cBhvr>
                                      <p:to>
                                        <p:strVal val="visible"/>
                                      </p:to>
                                    </p:set>
                                    <p:animEffect transition="in" filter="dissolve">
                                      <p:cBhvr>
                                        <p:cTn id="32" dur="5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1 - Τίτλος"/>
          <p:cNvSpPr>
            <a:spLocks noGrp="1"/>
          </p:cNvSpPr>
          <p:nvPr>
            <p:ph type="title" idx="4294967295"/>
          </p:nvPr>
        </p:nvSpPr>
        <p:spPr/>
        <p:txBody>
          <a:bodyPr/>
          <a:lstStyle/>
          <a:p>
            <a:pPr eaLnBrk="1" hangingPunct="1"/>
            <a:r>
              <a:rPr lang="el-GR">
                <a:solidFill>
                  <a:schemeClr val="accent2"/>
                </a:solidFill>
              </a:rPr>
              <a:t>Πίστη στη μεταθανάτιο ζωή</a:t>
            </a:r>
          </a:p>
        </p:txBody>
      </p:sp>
      <p:sp>
        <p:nvSpPr>
          <p:cNvPr id="19458" name="2 - Θέση περιεχομένου"/>
          <p:cNvSpPr>
            <a:spLocks noGrp="1"/>
          </p:cNvSpPr>
          <p:nvPr>
            <p:ph idx="4294967295"/>
          </p:nvPr>
        </p:nvSpPr>
        <p:spPr/>
        <p:txBody>
          <a:bodyPr/>
          <a:lstStyle/>
          <a:p>
            <a:pPr eaLnBrk="1" hangingPunct="1"/>
            <a:r>
              <a:rPr lang="el-GR"/>
              <a:t>Τα περισσότερα τελετουργικά και οι δοξασίες των Αρχαίων Αιγυπτίων σχετικά με τον θάνατο προέρχονται από τη θρησκεία του </a:t>
            </a:r>
            <a:r>
              <a:rPr lang="el-GR" b="1"/>
              <a:t>Όσιρι</a:t>
            </a:r>
            <a:r>
              <a:rPr lang="el-GR"/>
              <a:t>. Οι Αρχαίοι Αιγύπτιοι πίστευαν ότι ο άνθρωπος συνέχιζε να ζει στον κάτω κόσμο όπως ακριβώς ζούσε και πριν. </a:t>
            </a:r>
          </a:p>
          <a:p>
            <a:pPr eaLnBrk="1" hangingPunct="1"/>
            <a:r>
              <a:rPr lang="el-GR"/>
              <a:t>Έτσι, το γνωστό τελετουργικό της </a:t>
            </a:r>
            <a:r>
              <a:rPr lang="el-GR" b="1"/>
              <a:t>μουμιοποίησης </a:t>
            </a:r>
            <a:r>
              <a:rPr lang="el-GR"/>
              <a:t>προήλθε από αυτή την ανάγκη για την συντήρηση του σώματος.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dissolve">
                                      <p:cBhvr>
                                        <p:cTn id="7" dur="500"/>
                                        <p:tgtEl>
                                          <p:spTgt spid="1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p:cNvSpPr>
          <p:nvPr>
            <p:ph type="title"/>
          </p:nvPr>
        </p:nvSpPr>
        <p:spPr/>
        <p:txBody>
          <a:bodyPr/>
          <a:lstStyle/>
          <a:p>
            <a:endParaRPr lang="el-GR"/>
          </a:p>
        </p:txBody>
      </p:sp>
      <p:sp>
        <p:nvSpPr>
          <p:cNvPr id="45059" name="Rectangle 3"/>
          <p:cNvSpPr>
            <a:spLocks noGrp="1"/>
          </p:cNvSpPr>
          <p:nvPr>
            <p:ph type="body" idx="1"/>
          </p:nvPr>
        </p:nvSpPr>
        <p:spPr/>
        <p:txBody>
          <a:bodyPr/>
          <a:lstStyle/>
          <a:p>
            <a:r>
              <a:rPr lang="el-GR"/>
              <a:t>Σύμφωνα με τον Ηρόδοτο, οι αρχαίοι Αιγύπτιοι ήταν </a:t>
            </a:r>
            <a:r>
              <a:rPr lang="el-GR" u="sng"/>
              <a:t>ο πρώτος λαός που υποστήριξε ότι η ψυχή ήταν αθάνατη</a:t>
            </a:r>
            <a:r>
              <a:rPr lang="el-GR"/>
              <a:t> και ότι μετά τον θάνατο του ανθρώπινου σώματος, η ψυχή ξαναγύριζε σε σώμα ζώου.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2000"/>
                                        <p:tgtEl>
                                          <p:spTgt spid="450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059"/>
                                        </p:tgtEl>
                                        <p:attrNameLst>
                                          <p:attrName>style.visibility</p:attrName>
                                        </p:attrNameLst>
                                      </p:cBhvr>
                                      <p:to>
                                        <p:strVal val="visible"/>
                                      </p:to>
                                    </p:set>
                                    <p:animEffect transition="in" filter="fade">
                                      <p:cBhvr>
                                        <p:cTn id="10" dur="20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p:txBody>
          <a:bodyPr>
            <a:normAutofit fontScale="90000"/>
          </a:bodyPr>
          <a:lstStyle/>
          <a:p>
            <a:pPr eaLnBrk="1" hangingPunct="1"/>
            <a:r>
              <a:rPr lang="el-GR" sz="4000">
                <a:solidFill>
                  <a:schemeClr val="accent2"/>
                </a:solidFill>
              </a:rPr>
              <a:t>Κοινά στοιχεία Αιγυπτιακού-Ελληνικού πολιτισμού</a:t>
            </a:r>
          </a:p>
        </p:txBody>
      </p:sp>
      <p:sp>
        <p:nvSpPr>
          <p:cNvPr id="20482" name="2 - Θέση περιεχομένου"/>
          <p:cNvSpPr>
            <a:spLocks noGrp="1"/>
          </p:cNvSpPr>
          <p:nvPr>
            <p:ph idx="4294967295"/>
          </p:nvPr>
        </p:nvSpPr>
        <p:spPr/>
        <p:txBody>
          <a:bodyPr/>
          <a:lstStyle/>
          <a:p>
            <a:pPr eaLnBrk="1" hangingPunct="1"/>
            <a:r>
              <a:rPr lang="el-GR"/>
              <a:t>Πυραμίδες χτίστηκαν και στην Ελλάδα σχεδόν 1000 χρόνια νωρίτερα από τις Αιγυπτιακές(1580 π.χ.). </a:t>
            </a:r>
            <a:br>
              <a:rPr lang="el-GR"/>
            </a:br>
            <a:endParaRPr lang="el-GR"/>
          </a:p>
          <a:p>
            <a:pPr eaLnBrk="1" hangingPunct="1"/>
            <a:r>
              <a:rPr lang="el-GR"/>
              <a:t>Η πιο γνωστή ελληνική πυραμίδα στον ελλαδικό χώρο είναι του </a:t>
            </a:r>
            <a:r>
              <a:rPr lang="el-GR" b="1"/>
              <a:t>Ελληνικού στην Αργολίδα</a:t>
            </a:r>
            <a:r>
              <a:rPr lang="el-GR"/>
              <a:t>, όπου και αυτή χρησιμοποιήθηκε ως τάφος, όπως και οι αιγυπτιακές.</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1456</Words>
  <Application>Microsoft Office PowerPoint</Application>
  <PresentationFormat>Προβολή στην οθόνη (4:3)</PresentationFormat>
  <Paragraphs>183</Paragraphs>
  <Slides>34</Slides>
  <Notes>34</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Θέμα του Office</vt:lpstr>
      <vt:lpstr>“Ταξίδι με καράβι την τέχνη από τη Μεσόγειο ως τον Ευφράτη”</vt:lpstr>
      <vt:lpstr>Αρχαία Αίγυπτος</vt:lpstr>
      <vt:lpstr>Φαραώ</vt:lpstr>
      <vt:lpstr>Πυραμίδες</vt:lpstr>
      <vt:lpstr>Νείλος</vt:lpstr>
      <vt:lpstr>Πάπυρος</vt:lpstr>
      <vt:lpstr>Πίστη στη μεταθανάτιο ζωή</vt:lpstr>
      <vt:lpstr>Διαφάνεια 8</vt:lpstr>
      <vt:lpstr>Κοινά στοιχεία Αιγυπτιακού-Ελληνικού πολιτισμού</vt:lpstr>
      <vt:lpstr>Επίλογος</vt:lpstr>
      <vt:lpstr>Η ΤΕΧΝΗ ΚΑΙ ΟΙ ΛΑΟΙ ΤΗΣ ΜΕΣΟΠΟΤΑΜΙΑΣ</vt:lpstr>
      <vt:lpstr>Οι Ασσύριοι και ο πολιτισμός τους</vt:lpstr>
      <vt:lpstr>ΤΑ ΑΝΑΚΤΟΡΑ ΤΩΝ ΒΑΣΙΛΕΩΝ</vt:lpstr>
      <vt:lpstr>Οι Βαβυλώνιοι και ο πολιτισμός τους</vt:lpstr>
      <vt:lpstr>Διαφάνεια 15</vt:lpstr>
      <vt:lpstr>Διαφάνεια 16</vt:lpstr>
      <vt:lpstr>Διαφάνεια 17</vt:lpstr>
      <vt:lpstr>Πύλη της Ιστάρ</vt:lpstr>
      <vt:lpstr>Οι Σουμέριοι και ο πολιτισμός τους</vt:lpstr>
      <vt:lpstr>Συγκριτική μελέτη τέχνης  Ασσυρίων - Σουμερίων</vt:lpstr>
      <vt:lpstr>Σύγκριση λαών Μεσοποταμίας με την Αρχαία Ελλάδα</vt:lpstr>
      <vt:lpstr>Τελικό Συμπέρασμα</vt:lpstr>
      <vt:lpstr>ΑΡΧΑΙΑ  ΕΛΛΑΔΑ</vt:lpstr>
      <vt:lpstr>ΑΡΧΑΙΟ ΕΛΛΗΝΙΚΟ ΘΕΑΤΡΟ</vt:lpstr>
      <vt:lpstr>Αρχιτεκτονική</vt:lpstr>
      <vt:lpstr>ΙΩΝΙΚΟΣ ΡΥΘΜΟΣ </vt:lpstr>
      <vt:lpstr>Διαφάνεια 27</vt:lpstr>
      <vt:lpstr>ΔΩΡΙΚΟΣ ΡΥΘΜΟΣ</vt:lpstr>
      <vt:lpstr>ΚΟΡΙΝΘΙΑΚΟΣ ΡΥΘΜΟΣ</vt:lpstr>
      <vt:lpstr>Το μαντείο των Δελφών  Ο ιερός ναός του Απόλλωνα</vt:lpstr>
      <vt:lpstr>Το μεγαλείο της αρχαιοελληνικής γλυπτικής</vt:lpstr>
      <vt:lpstr>Τα Παναθήναια</vt:lpstr>
      <vt:lpstr>Επίλογος</vt:lpstr>
      <vt:lpstr>Διαφάνεια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Vassoula</cp:lastModifiedBy>
  <cp:revision>18</cp:revision>
  <dcterms:created xsi:type="dcterms:W3CDTF">2012-05-02T09:07:04Z</dcterms:created>
  <dcterms:modified xsi:type="dcterms:W3CDTF">2013-02-11T19:24:07Z</dcterms:modified>
</cp:coreProperties>
</file>